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3138D6-6089-484D-9FF4-BB8C3CD74957}" v="980" dt="2023-09-29T15:14:18.007"/>
    <p1510:client id="{B1019C32-E872-9ACA-A814-6FAB1704B265}" v="2" vWet="4" dt="2023-09-29T13:43:58.553"/>
    <p1510:client id="{D04983B5-8D5C-4BF0-8F25-EE7E120CF363}" v="1" dt="2023-09-29T16:00:15.673"/>
    <p1510:client id="{D76ABF74-AB16-3D1F-3D02-6DEF24C0EA27}" v="4" dt="2023-09-29T12:41:28.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E5EB60-7A19-4458-A63F-9FB099629E5E}"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3D55F10D-6F20-41FE-83A9-DEE47F29D1B7}">
      <dgm:prSet/>
      <dgm:spPr/>
      <dgm:t>
        <a:bodyPr/>
        <a:lstStyle/>
        <a:p>
          <a:r>
            <a:rPr lang="en-US" b="1"/>
            <a:t>How long does it take to add a club?</a:t>
          </a:r>
          <a:endParaRPr lang="en-US"/>
        </a:p>
      </dgm:t>
    </dgm:pt>
    <dgm:pt modelId="{9CF90D3C-B3E5-4326-887A-D948078665F1}" type="parTrans" cxnId="{896AAE06-9EB9-4CE2-8E19-B9A6B5B4B415}">
      <dgm:prSet/>
      <dgm:spPr/>
      <dgm:t>
        <a:bodyPr/>
        <a:lstStyle/>
        <a:p>
          <a:endParaRPr lang="en-US"/>
        </a:p>
      </dgm:t>
    </dgm:pt>
    <dgm:pt modelId="{DCC22DFE-F3CC-4F81-A7D0-926BB00978ED}" type="sibTrans" cxnId="{896AAE06-9EB9-4CE2-8E19-B9A6B5B4B415}">
      <dgm:prSet/>
      <dgm:spPr/>
      <dgm:t>
        <a:bodyPr/>
        <a:lstStyle/>
        <a:p>
          <a:endParaRPr lang="en-US"/>
        </a:p>
      </dgm:t>
    </dgm:pt>
    <dgm:pt modelId="{9C65DAA2-050E-4F65-9CD7-5865ACBFE408}">
      <dgm:prSet/>
      <dgm:spPr/>
      <dgm:t>
        <a:bodyPr/>
        <a:lstStyle/>
        <a:p>
          <a:r>
            <a:rPr lang="en-US" dirty="0"/>
            <a:t>With </a:t>
          </a:r>
          <a:r>
            <a:rPr lang="en-US" u="sng" dirty="0"/>
            <a:t>complete</a:t>
          </a:r>
          <a:r>
            <a:rPr lang="en-US" dirty="0"/>
            <a:t> information provided in the Club Management Survey, a non-chartered club will be added within 1-2 business days and a chartered club within 2-3 business days as there are more steps that need to be carried out.</a:t>
          </a:r>
        </a:p>
      </dgm:t>
    </dgm:pt>
    <dgm:pt modelId="{C5FEA2CA-6DF9-4CE0-AA93-8380DE29FDB4}" type="parTrans" cxnId="{82C76F05-21F6-4715-AEE9-F7B839AF4B7F}">
      <dgm:prSet/>
      <dgm:spPr/>
      <dgm:t>
        <a:bodyPr/>
        <a:lstStyle/>
        <a:p>
          <a:endParaRPr lang="en-US"/>
        </a:p>
      </dgm:t>
    </dgm:pt>
    <dgm:pt modelId="{84A11BEE-8664-4F82-AB73-61675BAE149D}" type="sibTrans" cxnId="{82C76F05-21F6-4715-AEE9-F7B839AF4B7F}">
      <dgm:prSet/>
      <dgm:spPr/>
      <dgm:t>
        <a:bodyPr/>
        <a:lstStyle/>
        <a:p>
          <a:endParaRPr lang="en-US"/>
        </a:p>
      </dgm:t>
    </dgm:pt>
    <dgm:pt modelId="{A16B98AF-72A3-44CA-9F15-E3826B378D63}">
      <dgm:prSet/>
      <dgm:spPr/>
      <dgm:t>
        <a:bodyPr/>
        <a:lstStyle/>
        <a:p>
          <a:r>
            <a:rPr lang="en-US" b="1"/>
            <a:t>How long does it take to edit a club?</a:t>
          </a:r>
          <a:endParaRPr lang="en-US"/>
        </a:p>
      </dgm:t>
    </dgm:pt>
    <dgm:pt modelId="{806AEB4B-5FC1-48D3-83A9-E0E92B712D0E}" type="parTrans" cxnId="{D9A16324-B5B8-4245-BFE3-BD2D163C51CF}">
      <dgm:prSet/>
      <dgm:spPr/>
      <dgm:t>
        <a:bodyPr/>
        <a:lstStyle/>
        <a:p>
          <a:endParaRPr lang="en-US"/>
        </a:p>
      </dgm:t>
    </dgm:pt>
    <dgm:pt modelId="{F6D9414E-2451-4C22-B20D-FCEDBA9EB303}" type="sibTrans" cxnId="{D9A16324-B5B8-4245-BFE3-BD2D163C51CF}">
      <dgm:prSet/>
      <dgm:spPr/>
      <dgm:t>
        <a:bodyPr/>
        <a:lstStyle/>
        <a:p>
          <a:endParaRPr lang="en-US"/>
        </a:p>
      </dgm:t>
    </dgm:pt>
    <dgm:pt modelId="{217985BF-816E-4431-B4EF-CBEA8EAC1E54}">
      <dgm:prSet/>
      <dgm:spPr/>
      <dgm:t>
        <a:bodyPr/>
        <a:lstStyle/>
        <a:p>
          <a:r>
            <a:rPr lang="en-US" dirty="0"/>
            <a:t>Typically edits will be made within 1-2 business days with complete information provided for both non-chartered and chartered clubs requests.</a:t>
          </a:r>
        </a:p>
      </dgm:t>
    </dgm:pt>
    <dgm:pt modelId="{58733A69-664A-468B-8825-D58C38EF3B00}" type="parTrans" cxnId="{0BC95EA3-8191-45FE-AF4D-77B32DEC9003}">
      <dgm:prSet/>
      <dgm:spPr/>
      <dgm:t>
        <a:bodyPr/>
        <a:lstStyle/>
        <a:p>
          <a:endParaRPr lang="en-US"/>
        </a:p>
      </dgm:t>
    </dgm:pt>
    <dgm:pt modelId="{C2C89543-7E78-479C-B1F9-920DE8C9671B}" type="sibTrans" cxnId="{0BC95EA3-8191-45FE-AF4D-77B32DEC9003}">
      <dgm:prSet/>
      <dgm:spPr/>
      <dgm:t>
        <a:bodyPr/>
        <a:lstStyle/>
        <a:p>
          <a:endParaRPr lang="en-US"/>
        </a:p>
      </dgm:t>
    </dgm:pt>
    <dgm:pt modelId="{4C704964-4EF8-47EC-92F7-FEB65114E950}">
      <dgm:prSet/>
      <dgm:spPr/>
      <dgm:t>
        <a:bodyPr/>
        <a:lstStyle/>
        <a:p>
          <a:r>
            <a:rPr lang="en-US" b="1"/>
            <a:t>How long does it take to disband a club?</a:t>
          </a:r>
          <a:endParaRPr lang="en-US"/>
        </a:p>
      </dgm:t>
    </dgm:pt>
    <dgm:pt modelId="{EDCB674E-5FE6-4C70-98B6-2438AC0031FE}" type="parTrans" cxnId="{37AC5747-37BB-4760-AD58-BDC0768644AE}">
      <dgm:prSet/>
      <dgm:spPr/>
      <dgm:t>
        <a:bodyPr/>
        <a:lstStyle/>
        <a:p>
          <a:endParaRPr lang="en-US"/>
        </a:p>
      </dgm:t>
    </dgm:pt>
    <dgm:pt modelId="{66BF2F9F-FE8E-44D7-B1FB-BFF79BE4DD16}" type="sibTrans" cxnId="{37AC5747-37BB-4760-AD58-BDC0768644AE}">
      <dgm:prSet/>
      <dgm:spPr/>
      <dgm:t>
        <a:bodyPr/>
        <a:lstStyle/>
        <a:p>
          <a:endParaRPr lang="en-US"/>
        </a:p>
      </dgm:t>
    </dgm:pt>
    <dgm:pt modelId="{0875C6C1-285A-4A29-A2FD-2957BCC16B9D}">
      <dgm:prSet/>
      <dgm:spPr/>
      <dgm:t>
        <a:bodyPr/>
        <a:lstStyle/>
        <a:p>
          <a:r>
            <a:rPr lang="en-US" dirty="0"/>
            <a:t>With </a:t>
          </a:r>
          <a:r>
            <a:rPr lang="en-US" u="sng" dirty="0"/>
            <a:t>complete</a:t>
          </a:r>
          <a:r>
            <a:rPr lang="en-US" dirty="0"/>
            <a:t> information provided in the Club Management Survey, a non-chartered club will be closed/archived within 1-2 business days and a chartered club within 2-3 business days as there are more steps that need to be carried out.</a:t>
          </a:r>
        </a:p>
      </dgm:t>
    </dgm:pt>
    <dgm:pt modelId="{3B7EEFEF-4A6C-47F3-AEFF-B54D7E5BC235}" type="parTrans" cxnId="{27EF996A-1E35-4065-BD13-2D8FBEBB1A68}">
      <dgm:prSet/>
      <dgm:spPr/>
      <dgm:t>
        <a:bodyPr/>
        <a:lstStyle/>
        <a:p>
          <a:endParaRPr lang="en-US"/>
        </a:p>
      </dgm:t>
    </dgm:pt>
    <dgm:pt modelId="{EE363E02-4E8D-4B7B-8E51-2D4D44E46F98}" type="sibTrans" cxnId="{27EF996A-1E35-4065-BD13-2D8FBEBB1A68}">
      <dgm:prSet/>
      <dgm:spPr/>
      <dgm:t>
        <a:bodyPr/>
        <a:lstStyle/>
        <a:p>
          <a:endParaRPr lang="en-US"/>
        </a:p>
      </dgm:t>
    </dgm:pt>
    <dgm:pt modelId="{CD4FE5DA-E225-4B01-821D-B84671EB9B4E}" type="pres">
      <dgm:prSet presAssocID="{02E5EB60-7A19-4458-A63F-9FB099629E5E}" presName="Name0" presStyleCnt="0">
        <dgm:presLayoutVars>
          <dgm:dir/>
          <dgm:animLvl val="lvl"/>
          <dgm:resizeHandles val="exact"/>
        </dgm:presLayoutVars>
      </dgm:prSet>
      <dgm:spPr/>
    </dgm:pt>
    <dgm:pt modelId="{8A562BEE-8AB6-4B9F-90B3-25544AAC29E2}" type="pres">
      <dgm:prSet presAssocID="{4C704964-4EF8-47EC-92F7-FEB65114E950}" presName="boxAndChildren" presStyleCnt="0"/>
      <dgm:spPr/>
    </dgm:pt>
    <dgm:pt modelId="{0EF34F25-F6EE-4372-9805-310466817460}" type="pres">
      <dgm:prSet presAssocID="{4C704964-4EF8-47EC-92F7-FEB65114E950}" presName="parentTextBox" presStyleLbl="alignNode1" presStyleIdx="0" presStyleCnt="3"/>
      <dgm:spPr/>
    </dgm:pt>
    <dgm:pt modelId="{ACF7E8BA-2B56-4F79-B971-5F9636A3DF53}" type="pres">
      <dgm:prSet presAssocID="{4C704964-4EF8-47EC-92F7-FEB65114E950}" presName="descendantBox" presStyleLbl="bgAccFollowNode1" presStyleIdx="0" presStyleCnt="3" custLinFactNeighborX="0" custLinFactNeighborY="-2106"/>
      <dgm:spPr/>
    </dgm:pt>
    <dgm:pt modelId="{A997BCDC-E7D9-49DF-A4C8-E6C14DF60106}" type="pres">
      <dgm:prSet presAssocID="{F6D9414E-2451-4C22-B20D-FCEDBA9EB303}" presName="sp" presStyleCnt="0"/>
      <dgm:spPr/>
    </dgm:pt>
    <dgm:pt modelId="{CFAA3753-8622-4259-87C6-3E38B441E738}" type="pres">
      <dgm:prSet presAssocID="{A16B98AF-72A3-44CA-9F15-E3826B378D63}" presName="arrowAndChildren" presStyleCnt="0"/>
      <dgm:spPr/>
    </dgm:pt>
    <dgm:pt modelId="{8681BF17-C9B5-402F-A2E6-7D1D28501CD1}" type="pres">
      <dgm:prSet presAssocID="{A16B98AF-72A3-44CA-9F15-E3826B378D63}" presName="parentTextArrow" presStyleLbl="node1" presStyleIdx="0" presStyleCnt="0"/>
      <dgm:spPr/>
    </dgm:pt>
    <dgm:pt modelId="{B4F6D96F-A559-4BF7-AB7D-83F9041CEFAC}" type="pres">
      <dgm:prSet presAssocID="{A16B98AF-72A3-44CA-9F15-E3826B378D63}" presName="arrow" presStyleLbl="alignNode1" presStyleIdx="1" presStyleCnt="3"/>
      <dgm:spPr/>
    </dgm:pt>
    <dgm:pt modelId="{6DDD0A49-BE3B-4DAF-8A2F-268ABE56A1C7}" type="pres">
      <dgm:prSet presAssocID="{A16B98AF-72A3-44CA-9F15-E3826B378D63}" presName="descendantArrow" presStyleLbl="bgAccFollowNode1" presStyleIdx="1" presStyleCnt="3"/>
      <dgm:spPr/>
    </dgm:pt>
    <dgm:pt modelId="{EA65837D-F78B-480F-85AF-DF1329CB2BEA}" type="pres">
      <dgm:prSet presAssocID="{DCC22DFE-F3CC-4F81-A7D0-926BB00978ED}" presName="sp" presStyleCnt="0"/>
      <dgm:spPr/>
    </dgm:pt>
    <dgm:pt modelId="{CFC0B6FC-48BF-4AE1-9189-919BE0D1CD47}" type="pres">
      <dgm:prSet presAssocID="{3D55F10D-6F20-41FE-83A9-DEE47F29D1B7}" presName="arrowAndChildren" presStyleCnt="0"/>
      <dgm:spPr/>
    </dgm:pt>
    <dgm:pt modelId="{CC754681-E8AD-404D-8AD0-16D0986A4439}" type="pres">
      <dgm:prSet presAssocID="{3D55F10D-6F20-41FE-83A9-DEE47F29D1B7}" presName="parentTextArrow" presStyleLbl="node1" presStyleIdx="0" presStyleCnt="0"/>
      <dgm:spPr/>
    </dgm:pt>
    <dgm:pt modelId="{4E6E7EC1-BE4B-4AD9-8BB8-4BE24C4BF263}" type="pres">
      <dgm:prSet presAssocID="{3D55F10D-6F20-41FE-83A9-DEE47F29D1B7}" presName="arrow" presStyleLbl="alignNode1" presStyleIdx="2" presStyleCnt="3"/>
      <dgm:spPr/>
    </dgm:pt>
    <dgm:pt modelId="{9F409ECB-F727-4602-B780-95C19D76C513}" type="pres">
      <dgm:prSet presAssocID="{3D55F10D-6F20-41FE-83A9-DEE47F29D1B7}" presName="descendantArrow" presStyleLbl="bgAccFollowNode1" presStyleIdx="2" presStyleCnt="3"/>
      <dgm:spPr/>
    </dgm:pt>
  </dgm:ptLst>
  <dgm:cxnLst>
    <dgm:cxn modelId="{82C76F05-21F6-4715-AEE9-F7B839AF4B7F}" srcId="{3D55F10D-6F20-41FE-83A9-DEE47F29D1B7}" destId="{9C65DAA2-050E-4F65-9CD7-5865ACBFE408}" srcOrd="0" destOrd="0" parTransId="{C5FEA2CA-6DF9-4CE0-AA93-8380DE29FDB4}" sibTransId="{84A11BEE-8664-4F82-AB73-61675BAE149D}"/>
    <dgm:cxn modelId="{896AAE06-9EB9-4CE2-8E19-B9A6B5B4B415}" srcId="{02E5EB60-7A19-4458-A63F-9FB099629E5E}" destId="{3D55F10D-6F20-41FE-83A9-DEE47F29D1B7}" srcOrd="0" destOrd="0" parTransId="{9CF90D3C-B3E5-4326-887A-D948078665F1}" sibTransId="{DCC22DFE-F3CC-4F81-A7D0-926BB00978ED}"/>
    <dgm:cxn modelId="{D9A16324-B5B8-4245-BFE3-BD2D163C51CF}" srcId="{02E5EB60-7A19-4458-A63F-9FB099629E5E}" destId="{A16B98AF-72A3-44CA-9F15-E3826B378D63}" srcOrd="1" destOrd="0" parTransId="{806AEB4B-5FC1-48D3-83A9-E0E92B712D0E}" sibTransId="{F6D9414E-2451-4C22-B20D-FCEDBA9EB303}"/>
    <dgm:cxn modelId="{3412C724-683B-4F12-AF5D-58BB21F3EB7A}" type="presOf" srcId="{217985BF-816E-4431-B4EF-CBEA8EAC1E54}" destId="{6DDD0A49-BE3B-4DAF-8A2F-268ABE56A1C7}" srcOrd="0" destOrd="0" presId="urn:microsoft.com/office/officeart/2016/7/layout/VerticalDownArrowProcess"/>
    <dgm:cxn modelId="{3823A22F-55EC-479C-9721-684E114BCBE0}" type="presOf" srcId="{A16B98AF-72A3-44CA-9F15-E3826B378D63}" destId="{8681BF17-C9B5-402F-A2E6-7D1D28501CD1}" srcOrd="0" destOrd="0" presId="urn:microsoft.com/office/officeart/2016/7/layout/VerticalDownArrowProcess"/>
    <dgm:cxn modelId="{94E44736-E847-41E3-8DF6-654C6CE37C37}" type="presOf" srcId="{3D55F10D-6F20-41FE-83A9-DEE47F29D1B7}" destId="{CC754681-E8AD-404D-8AD0-16D0986A4439}" srcOrd="0" destOrd="0" presId="urn:microsoft.com/office/officeart/2016/7/layout/VerticalDownArrowProcess"/>
    <dgm:cxn modelId="{15791466-9599-481E-A3A8-2FC702202800}" type="presOf" srcId="{A16B98AF-72A3-44CA-9F15-E3826B378D63}" destId="{B4F6D96F-A559-4BF7-AB7D-83F9041CEFAC}" srcOrd="1" destOrd="0" presId="urn:microsoft.com/office/officeart/2016/7/layout/VerticalDownArrowProcess"/>
    <dgm:cxn modelId="{37AC5747-37BB-4760-AD58-BDC0768644AE}" srcId="{02E5EB60-7A19-4458-A63F-9FB099629E5E}" destId="{4C704964-4EF8-47EC-92F7-FEB65114E950}" srcOrd="2" destOrd="0" parTransId="{EDCB674E-5FE6-4C70-98B6-2438AC0031FE}" sibTransId="{66BF2F9F-FE8E-44D7-B1FB-BFF79BE4DD16}"/>
    <dgm:cxn modelId="{27EF996A-1E35-4065-BD13-2D8FBEBB1A68}" srcId="{4C704964-4EF8-47EC-92F7-FEB65114E950}" destId="{0875C6C1-285A-4A29-A2FD-2957BCC16B9D}" srcOrd="0" destOrd="0" parTransId="{3B7EEFEF-4A6C-47F3-AEFF-B54D7E5BC235}" sibTransId="{EE363E02-4E8D-4B7B-8E51-2D4D44E46F98}"/>
    <dgm:cxn modelId="{205C046B-4684-4E6D-8A30-35C5CDDB4AC7}" type="presOf" srcId="{3D55F10D-6F20-41FE-83A9-DEE47F29D1B7}" destId="{4E6E7EC1-BE4B-4AD9-8BB8-4BE24C4BF263}" srcOrd="1" destOrd="0" presId="urn:microsoft.com/office/officeart/2016/7/layout/VerticalDownArrowProcess"/>
    <dgm:cxn modelId="{9D6A9C4D-5996-4E93-9F5E-75115ADD4978}" type="presOf" srcId="{9C65DAA2-050E-4F65-9CD7-5865ACBFE408}" destId="{9F409ECB-F727-4602-B780-95C19D76C513}" srcOrd="0" destOrd="0" presId="urn:microsoft.com/office/officeart/2016/7/layout/VerticalDownArrowProcess"/>
    <dgm:cxn modelId="{2C0ACD91-79EA-42C3-85E0-26DEA57890FC}" type="presOf" srcId="{02E5EB60-7A19-4458-A63F-9FB099629E5E}" destId="{CD4FE5DA-E225-4B01-821D-B84671EB9B4E}" srcOrd="0" destOrd="0" presId="urn:microsoft.com/office/officeart/2016/7/layout/VerticalDownArrowProcess"/>
    <dgm:cxn modelId="{BFAE829D-9CAA-4D30-8C2E-9B988EF91FAD}" type="presOf" srcId="{4C704964-4EF8-47EC-92F7-FEB65114E950}" destId="{0EF34F25-F6EE-4372-9805-310466817460}" srcOrd="0" destOrd="0" presId="urn:microsoft.com/office/officeart/2016/7/layout/VerticalDownArrowProcess"/>
    <dgm:cxn modelId="{0BC95EA3-8191-45FE-AF4D-77B32DEC9003}" srcId="{A16B98AF-72A3-44CA-9F15-E3826B378D63}" destId="{217985BF-816E-4431-B4EF-CBEA8EAC1E54}" srcOrd="0" destOrd="0" parTransId="{58733A69-664A-468B-8825-D58C38EF3B00}" sibTransId="{C2C89543-7E78-479C-B1F9-920DE8C9671B}"/>
    <dgm:cxn modelId="{08958BFB-9C77-4E92-8D04-6231A33B597F}" type="presOf" srcId="{0875C6C1-285A-4A29-A2FD-2957BCC16B9D}" destId="{ACF7E8BA-2B56-4F79-B971-5F9636A3DF53}" srcOrd="0" destOrd="0" presId="urn:microsoft.com/office/officeart/2016/7/layout/VerticalDownArrowProcess"/>
    <dgm:cxn modelId="{51D570E3-9C24-44F0-A2F8-C1460193ABAD}" type="presParOf" srcId="{CD4FE5DA-E225-4B01-821D-B84671EB9B4E}" destId="{8A562BEE-8AB6-4B9F-90B3-25544AAC29E2}" srcOrd="0" destOrd="0" presId="urn:microsoft.com/office/officeart/2016/7/layout/VerticalDownArrowProcess"/>
    <dgm:cxn modelId="{588C6D6C-147F-41C5-8EE8-9B5BDD8B1989}" type="presParOf" srcId="{8A562BEE-8AB6-4B9F-90B3-25544AAC29E2}" destId="{0EF34F25-F6EE-4372-9805-310466817460}" srcOrd="0" destOrd="0" presId="urn:microsoft.com/office/officeart/2016/7/layout/VerticalDownArrowProcess"/>
    <dgm:cxn modelId="{76708B6F-5C70-4B08-8111-365DD842D835}" type="presParOf" srcId="{8A562BEE-8AB6-4B9F-90B3-25544AAC29E2}" destId="{ACF7E8BA-2B56-4F79-B971-5F9636A3DF53}" srcOrd="1" destOrd="0" presId="urn:microsoft.com/office/officeart/2016/7/layout/VerticalDownArrowProcess"/>
    <dgm:cxn modelId="{4A9E4FCA-14A1-4BD8-A2DB-09D7C2505761}" type="presParOf" srcId="{CD4FE5DA-E225-4B01-821D-B84671EB9B4E}" destId="{A997BCDC-E7D9-49DF-A4C8-E6C14DF60106}" srcOrd="1" destOrd="0" presId="urn:microsoft.com/office/officeart/2016/7/layout/VerticalDownArrowProcess"/>
    <dgm:cxn modelId="{D4ADD64F-E9E3-47FB-9BDB-B0CF78A29D12}" type="presParOf" srcId="{CD4FE5DA-E225-4B01-821D-B84671EB9B4E}" destId="{CFAA3753-8622-4259-87C6-3E38B441E738}" srcOrd="2" destOrd="0" presId="urn:microsoft.com/office/officeart/2016/7/layout/VerticalDownArrowProcess"/>
    <dgm:cxn modelId="{39DAF280-19DC-4DC9-BAB0-6573BFC7B53D}" type="presParOf" srcId="{CFAA3753-8622-4259-87C6-3E38B441E738}" destId="{8681BF17-C9B5-402F-A2E6-7D1D28501CD1}" srcOrd="0" destOrd="0" presId="urn:microsoft.com/office/officeart/2016/7/layout/VerticalDownArrowProcess"/>
    <dgm:cxn modelId="{51AFB99C-70A3-474E-A6C7-65D906F90DBA}" type="presParOf" srcId="{CFAA3753-8622-4259-87C6-3E38B441E738}" destId="{B4F6D96F-A559-4BF7-AB7D-83F9041CEFAC}" srcOrd="1" destOrd="0" presId="urn:microsoft.com/office/officeart/2016/7/layout/VerticalDownArrowProcess"/>
    <dgm:cxn modelId="{445990D5-213C-4D81-BF7A-CA1293EA039D}" type="presParOf" srcId="{CFAA3753-8622-4259-87C6-3E38B441E738}" destId="{6DDD0A49-BE3B-4DAF-8A2F-268ABE56A1C7}" srcOrd="2" destOrd="0" presId="urn:microsoft.com/office/officeart/2016/7/layout/VerticalDownArrowProcess"/>
    <dgm:cxn modelId="{5D3E6104-CE60-493E-839D-50239205C9DC}" type="presParOf" srcId="{CD4FE5DA-E225-4B01-821D-B84671EB9B4E}" destId="{EA65837D-F78B-480F-85AF-DF1329CB2BEA}" srcOrd="3" destOrd="0" presId="urn:microsoft.com/office/officeart/2016/7/layout/VerticalDownArrowProcess"/>
    <dgm:cxn modelId="{1E972023-65B8-4BEB-B308-B089785D8193}" type="presParOf" srcId="{CD4FE5DA-E225-4B01-821D-B84671EB9B4E}" destId="{CFC0B6FC-48BF-4AE1-9189-919BE0D1CD47}" srcOrd="4" destOrd="0" presId="urn:microsoft.com/office/officeart/2016/7/layout/VerticalDownArrowProcess"/>
    <dgm:cxn modelId="{7C091C8E-0562-4242-AF8A-C3B2C5AA7C1B}" type="presParOf" srcId="{CFC0B6FC-48BF-4AE1-9189-919BE0D1CD47}" destId="{CC754681-E8AD-404D-8AD0-16D0986A4439}" srcOrd="0" destOrd="0" presId="urn:microsoft.com/office/officeart/2016/7/layout/VerticalDownArrowProcess"/>
    <dgm:cxn modelId="{E15C1FEE-F2D3-479D-A6A4-EC2B70E4F3B9}" type="presParOf" srcId="{CFC0B6FC-48BF-4AE1-9189-919BE0D1CD47}" destId="{4E6E7EC1-BE4B-4AD9-8BB8-4BE24C4BF263}" srcOrd="1" destOrd="0" presId="urn:microsoft.com/office/officeart/2016/7/layout/VerticalDownArrowProcess"/>
    <dgm:cxn modelId="{9AB549CD-3434-4A23-87C1-1CF7277E6FFD}" type="presParOf" srcId="{CFC0B6FC-48BF-4AE1-9189-919BE0D1CD47}" destId="{9F409ECB-F727-4602-B780-95C19D76C513}"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BA58FC-ACFD-4A20-8DB2-F423987CE9A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AEC3100-6C90-4CE5-B38E-136A68EBE144}">
      <dgm:prSet/>
      <dgm:spPr>
        <a:solidFill>
          <a:schemeClr val="accent6"/>
        </a:solidFill>
      </dgm:spPr>
      <dgm:t>
        <a:bodyPr/>
        <a:lstStyle/>
        <a:p>
          <a:r>
            <a:rPr lang="en-US" b="1" dirty="0"/>
            <a:t>While a best practice for child safety for many years, </a:t>
          </a:r>
          <a:r>
            <a:rPr lang="en-US" b="1" u="sng" dirty="0"/>
            <a:t>two gold volunteers</a:t>
          </a:r>
          <a:r>
            <a:rPr lang="en-US" b="1" dirty="0"/>
            <a:t> are now required for newly chartered 4-H clubs.</a:t>
          </a:r>
        </a:p>
      </dgm:t>
    </dgm:pt>
    <dgm:pt modelId="{CCBB72EE-ADDA-4467-B923-E2AB584A4294}" type="parTrans" cxnId="{854A0F93-C233-482E-9D47-08B8D01F9FC4}">
      <dgm:prSet/>
      <dgm:spPr/>
      <dgm:t>
        <a:bodyPr/>
        <a:lstStyle/>
        <a:p>
          <a:endParaRPr lang="en-US"/>
        </a:p>
      </dgm:t>
    </dgm:pt>
    <dgm:pt modelId="{65BEC0D6-962D-401C-8119-7369A754D89C}" type="sibTrans" cxnId="{854A0F93-C233-482E-9D47-08B8D01F9FC4}">
      <dgm:prSet/>
      <dgm:spPr/>
      <dgm:t>
        <a:bodyPr/>
        <a:lstStyle/>
        <a:p>
          <a:endParaRPr lang="en-US"/>
        </a:p>
      </dgm:t>
    </dgm:pt>
    <dgm:pt modelId="{C8933B2D-D773-449A-A8C3-3629D01F3F7D}">
      <dgm:prSet/>
      <dgm:spPr/>
      <dgm:t>
        <a:bodyPr/>
        <a:lstStyle/>
        <a:p>
          <a:r>
            <a:rPr lang="en-US" dirty="0"/>
            <a:t>Existing clubs are encouraged to identify a second gold volunteer over time.</a:t>
          </a:r>
        </a:p>
      </dgm:t>
    </dgm:pt>
    <dgm:pt modelId="{8F3BD833-4D9E-4D1A-A510-88932E7EE857}" type="parTrans" cxnId="{B7BCD5E6-CD10-4427-9267-4BD6762FF98B}">
      <dgm:prSet/>
      <dgm:spPr/>
      <dgm:t>
        <a:bodyPr/>
        <a:lstStyle/>
        <a:p>
          <a:endParaRPr lang="en-US"/>
        </a:p>
      </dgm:t>
    </dgm:pt>
    <dgm:pt modelId="{21C1B924-2B75-42F0-8C95-9CE413502416}" type="sibTrans" cxnId="{B7BCD5E6-CD10-4427-9267-4BD6762FF98B}">
      <dgm:prSet/>
      <dgm:spPr/>
      <dgm:t>
        <a:bodyPr/>
        <a:lstStyle/>
        <a:p>
          <a:endParaRPr lang="en-US"/>
        </a:p>
      </dgm:t>
    </dgm:pt>
    <dgm:pt modelId="{BB660052-B744-48FA-846B-416178802E46}">
      <dgm:prSet/>
      <dgm:spPr>
        <a:solidFill>
          <a:schemeClr val="tx2"/>
        </a:solidFill>
      </dgm:spPr>
      <dgm:t>
        <a:bodyPr/>
        <a:lstStyle/>
        <a:p>
          <a:r>
            <a:rPr lang="en-US" dirty="0"/>
            <a:t>Staff who have not identified a second Gold Volunteer can put N/A in the area for the second volunteer's name on the Club Management Survey. The club will then be processed under provisional status to allow </a:t>
          </a:r>
          <a:r>
            <a:rPr lang="en-US" u="sng" dirty="0"/>
            <a:t>120</a:t>
          </a:r>
          <a:r>
            <a:rPr lang="en-US" dirty="0"/>
            <a:t> additional days to secure a second approved volunteer.</a:t>
          </a:r>
        </a:p>
      </dgm:t>
    </dgm:pt>
    <dgm:pt modelId="{4D796052-2F13-4FC7-BE6E-F0EA00784D5F}" type="parTrans" cxnId="{34F5FED1-BA91-4926-B7D0-233DC83C13DD}">
      <dgm:prSet/>
      <dgm:spPr/>
      <dgm:t>
        <a:bodyPr/>
        <a:lstStyle/>
        <a:p>
          <a:endParaRPr lang="en-US"/>
        </a:p>
      </dgm:t>
    </dgm:pt>
    <dgm:pt modelId="{DE2C8D00-4EC0-4179-9F22-7BBC07CB94E5}" type="sibTrans" cxnId="{34F5FED1-BA91-4926-B7D0-233DC83C13DD}">
      <dgm:prSet/>
      <dgm:spPr/>
      <dgm:t>
        <a:bodyPr/>
        <a:lstStyle/>
        <a:p>
          <a:endParaRPr lang="en-US"/>
        </a:p>
      </dgm:t>
    </dgm:pt>
    <dgm:pt modelId="{12B239A0-FBB2-43F3-9DAE-24916D11F663}" type="pres">
      <dgm:prSet presAssocID="{FFBA58FC-ACFD-4A20-8DB2-F423987CE9A8}" presName="diagram" presStyleCnt="0">
        <dgm:presLayoutVars>
          <dgm:dir/>
          <dgm:resizeHandles val="exact"/>
        </dgm:presLayoutVars>
      </dgm:prSet>
      <dgm:spPr/>
    </dgm:pt>
    <dgm:pt modelId="{7E428AE9-5E92-48A7-9776-DD4A3B03CE1B}" type="pres">
      <dgm:prSet presAssocID="{FAEC3100-6C90-4CE5-B38E-136A68EBE144}" presName="node" presStyleLbl="node1" presStyleIdx="0" presStyleCnt="3" custScaleY="119907">
        <dgm:presLayoutVars>
          <dgm:bulletEnabled val="1"/>
        </dgm:presLayoutVars>
      </dgm:prSet>
      <dgm:spPr/>
    </dgm:pt>
    <dgm:pt modelId="{C20394AA-A00C-468E-B93C-CCF393087539}" type="pres">
      <dgm:prSet presAssocID="{65BEC0D6-962D-401C-8119-7369A754D89C}" presName="sibTrans" presStyleCnt="0"/>
      <dgm:spPr/>
    </dgm:pt>
    <dgm:pt modelId="{B7BA08A4-D8E7-407C-B2DD-33C4A4DD2A61}" type="pres">
      <dgm:prSet presAssocID="{C8933B2D-D773-449A-A8C3-3629D01F3F7D}" presName="node" presStyleLbl="node1" presStyleIdx="1" presStyleCnt="3" custScaleY="122685">
        <dgm:presLayoutVars>
          <dgm:bulletEnabled val="1"/>
        </dgm:presLayoutVars>
      </dgm:prSet>
      <dgm:spPr/>
    </dgm:pt>
    <dgm:pt modelId="{A87EC643-5ACB-4577-B1CA-FAFA30AF68E1}" type="pres">
      <dgm:prSet presAssocID="{21C1B924-2B75-42F0-8C95-9CE413502416}" presName="sibTrans" presStyleCnt="0"/>
      <dgm:spPr/>
    </dgm:pt>
    <dgm:pt modelId="{978AE2B8-912F-4F95-9D24-D02F83D9F9FB}" type="pres">
      <dgm:prSet presAssocID="{BB660052-B744-48FA-846B-416178802E46}" presName="node" presStyleLbl="node1" presStyleIdx="2" presStyleCnt="3" custScaleY="123611">
        <dgm:presLayoutVars>
          <dgm:bulletEnabled val="1"/>
        </dgm:presLayoutVars>
      </dgm:prSet>
      <dgm:spPr/>
    </dgm:pt>
  </dgm:ptLst>
  <dgm:cxnLst>
    <dgm:cxn modelId="{AEE1F81A-780D-42F7-8886-5BEFB63DA453}" type="presOf" srcId="{FFBA58FC-ACFD-4A20-8DB2-F423987CE9A8}" destId="{12B239A0-FBB2-43F3-9DAE-24916D11F663}" srcOrd="0" destOrd="0" presId="urn:microsoft.com/office/officeart/2005/8/layout/default"/>
    <dgm:cxn modelId="{0F0BAF4B-0084-48C9-8598-3825897309E1}" type="presOf" srcId="{C8933B2D-D773-449A-A8C3-3629D01F3F7D}" destId="{B7BA08A4-D8E7-407C-B2DD-33C4A4DD2A61}" srcOrd="0" destOrd="0" presId="urn:microsoft.com/office/officeart/2005/8/layout/default"/>
    <dgm:cxn modelId="{623C8B7A-1A0E-49C1-9F3C-6E26E22661B5}" type="presOf" srcId="{FAEC3100-6C90-4CE5-B38E-136A68EBE144}" destId="{7E428AE9-5E92-48A7-9776-DD4A3B03CE1B}" srcOrd="0" destOrd="0" presId="urn:microsoft.com/office/officeart/2005/8/layout/default"/>
    <dgm:cxn modelId="{854A0F93-C233-482E-9D47-08B8D01F9FC4}" srcId="{FFBA58FC-ACFD-4A20-8DB2-F423987CE9A8}" destId="{FAEC3100-6C90-4CE5-B38E-136A68EBE144}" srcOrd="0" destOrd="0" parTransId="{CCBB72EE-ADDA-4467-B923-E2AB584A4294}" sibTransId="{65BEC0D6-962D-401C-8119-7369A754D89C}"/>
    <dgm:cxn modelId="{34F5FED1-BA91-4926-B7D0-233DC83C13DD}" srcId="{FFBA58FC-ACFD-4A20-8DB2-F423987CE9A8}" destId="{BB660052-B744-48FA-846B-416178802E46}" srcOrd="2" destOrd="0" parTransId="{4D796052-2F13-4FC7-BE6E-F0EA00784D5F}" sibTransId="{DE2C8D00-4EC0-4179-9F22-7BBC07CB94E5}"/>
    <dgm:cxn modelId="{7E0D1EE2-4C03-490F-902D-DD3D72E64BF5}" type="presOf" srcId="{BB660052-B744-48FA-846B-416178802E46}" destId="{978AE2B8-912F-4F95-9D24-D02F83D9F9FB}" srcOrd="0" destOrd="0" presId="urn:microsoft.com/office/officeart/2005/8/layout/default"/>
    <dgm:cxn modelId="{B7BCD5E6-CD10-4427-9267-4BD6762FF98B}" srcId="{FFBA58FC-ACFD-4A20-8DB2-F423987CE9A8}" destId="{C8933B2D-D773-449A-A8C3-3629D01F3F7D}" srcOrd="1" destOrd="0" parTransId="{8F3BD833-4D9E-4D1A-A510-88932E7EE857}" sibTransId="{21C1B924-2B75-42F0-8C95-9CE413502416}"/>
    <dgm:cxn modelId="{AC459F31-9FC8-4F81-85C1-9AB60DD3839E}" type="presParOf" srcId="{12B239A0-FBB2-43F3-9DAE-24916D11F663}" destId="{7E428AE9-5E92-48A7-9776-DD4A3B03CE1B}" srcOrd="0" destOrd="0" presId="urn:microsoft.com/office/officeart/2005/8/layout/default"/>
    <dgm:cxn modelId="{A12FFA2F-7FB6-4732-B71B-40732A67FB83}" type="presParOf" srcId="{12B239A0-FBB2-43F3-9DAE-24916D11F663}" destId="{C20394AA-A00C-468E-B93C-CCF393087539}" srcOrd="1" destOrd="0" presId="urn:microsoft.com/office/officeart/2005/8/layout/default"/>
    <dgm:cxn modelId="{B1767913-521F-408E-9221-51046D06BFF4}" type="presParOf" srcId="{12B239A0-FBB2-43F3-9DAE-24916D11F663}" destId="{B7BA08A4-D8E7-407C-B2DD-33C4A4DD2A61}" srcOrd="2" destOrd="0" presId="urn:microsoft.com/office/officeart/2005/8/layout/default"/>
    <dgm:cxn modelId="{0FB466F6-4240-4F66-B684-179C824B540E}" type="presParOf" srcId="{12B239A0-FBB2-43F3-9DAE-24916D11F663}" destId="{A87EC643-5ACB-4577-B1CA-FAFA30AF68E1}" srcOrd="3" destOrd="0" presId="urn:microsoft.com/office/officeart/2005/8/layout/default"/>
    <dgm:cxn modelId="{2C817A69-0F0F-4FB4-9977-A9A770C0AC34}" type="presParOf" srcId="{12B239A0-FBB2-43F3-9DAE-24916D11F663}" destId="{978AE2B8-912F-4F95-9D24-D02F83D9F9F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F34F25-F6EE-4372-9805-310466817460}">
      <dsp:nvSpPr>
        <dsp:cNvPr id="0" name=""/>
        <dsp:cNvSpPr/>
      </dsp:nvSpPr>
      <dsp:spPr>
        <a:xfrm>
          <a:off x="0" y="4133489"/>
          <a:ext cx="1600199" cy="135670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806" tIns="135128" rIns="113806" bIns="135128" numCol="1" spcCol="1270" anchor="ctr" anchorCtr="0">
          <a:noAutofit/>
        </a:bodyPr>
        <a:lstStyle/>
        <a:p>
          <a:pPr marL="0" lvl="0" indent="0" algn="ctr" defTabSz="844550">
            <a:lnSpc>
              <a:spcPct val="90000"/>
            </a:lnSpc>
            <a:spcBef>
              <a:spcPct val="0"/>
            </a:spcBef>
            <a:spcAft>
              <a:spcPct val="35000"/>
            </a:spcAft>
            <a:buNone/>
          </a:pPr>
          <a:r>
            <a:rPr lang="en-US" sz="1900" b="1" kern="1200"/>
            <a:t>How long does it take to disband a club?</a:t>
          </a:r>
          <a:endParaRPr lang="en-US" sz="1900" kern="1200"/>
        </a:p>
      </dsp:txBody>
      <dsp:txXfrm>
        <a:off x="0" y="4133489"/>
        <a:ext cx="1600199" cy="1356703"/>
      </dsp:txXfrm>
    </dsp:sp>
    <dsp:sp modelId="{ACF7E8BA-2B56-4F79-B971-5F9636A3DF53}">
      <dsp:nvSpPr>
        <dsp:cNvPr id="0" name=""/>
        <dsp:cNvSpPr/>
      </dsp:nvSpPr>
      <dsp:spPr>
        <a:xfrm>
          <a:off x="1600199" y="4104916"/>
          <a:ext cx="4800599" cy="135670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7379" tIns="177800" rIns="97379" bIns="177800" numCol="1" spcCol="1270" anchor="ctr" anchorCtr="0">
          <a:noAutofit/>
        </a:bodyPr>
        <a:lstStyle/>
        <a:p>
          <a:pPr marL="0" lvl="0" indent="0" algn="l" defTabSz="622300">
            <a:lnSpc>
              <a:spcPct val="90000"/>
            </a:lnSpc>
            <a:spcBef>
              <a:spcPct val="0"/>
            </a:spcBef>
            <a:spcAft>
              <a:spcPct val="35000"/>
            </a:spcAft>
            <a:buNone/>
          </a:pPr>
          <a:r>
            <a:rPr lang="en-US" sz="1400" kern="1200" dirty="0"/>
            <a:t>With </a:t>
          </a:r>
          <a:r>
            <a:rPr lang="en-US" sz="1400" u="sng" kern="1200" dirty="0"/>
            <a:t>complete</a:t>
          </a:r>
          <a:r>
            <a:rPr lang="en-US" sz="1400" kern="1200" dirty="0"/>
            <a:t> information provided in the Club Management Survey, a non-chartered club will be closed/archived within 1-2 business days and a chartered club within 2-3 business days as there are more steps that need to be carried out.</a:t>
          </a:r>
        </a:p>
      </dsp:txBody>
      <dsp:txXfrm>
        <a:off x="1600199" y="4104916"/>
        <a:ext cx="4800599" cy="1356703"/>
      </dsp:txXfrm>
    </dsp:sp>
    <dsp:sp modelId="{B4F6D96F-A559-4BF7-AB7D-83F9041CEFAC}">
      <dsp:nvSpPr>
        <dsp:cNvPr id="0" name=""/>
        <dsp:cNvSpPr/>
      </dsp:nvSpPr>
      <dsp:spPr>
        <a:xfrm rot="10800000">
          <a:off x="0" y="2067229"/>
          <a:ext cx="1600199" cy="2086609"/>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806" tIns="135128" rIns="113806" bIns="135128" numCol="1" spcCol="1270" anchor="ctr" anchorCtr="0">
          <a:noAutofit/>
        </a:bodyPr>
        <a:lstStyle/>
        <a:p>
          <a:pPr marL="0" lvl="0" indent="0" algn="ctr" defTabSz="844550">
            <a:lnSpc>
              <a:spcPct val="90000"/>
            </a:lnSpc>
            <a:spcBef>
              <a:spcPct val="0"/>
            </a:spcBef>
            <a:spcAft>
              <a:spcPct val="35000"/>
            </a:spcAft>
            <a:buNone/>
          </a:pPr>
          <a:r>
            <a:rPr lang="en-US" sz="1900" b="1" kern="1200"/>
            <a:t>How long does it take to edit a club?</a:t>
          </a:r>
          <a:endParaRPr lang="en-US" sz="1900" kern="1200"/>
        </a:p>
      </dsp:txBody>
      <dsp:txXfrm rot="-10800000">
        <a:off x="0" y="2067229"/>
        <a:ext cx="1600199" cy="1356296"/>
      </dsp:txXfrm>
    </dsp:sp>
    <dsp:sp modelId="{6DDD0A49-BE3B-4DAF-8A2F-268ABE56A1C7}">
      <dsp:nvSpPr>
        <dsp:cNvPr id="0" name=""/>
        <dsp:cNvSpPr/>
      </dsp:nvSpPr>
      <dsp:spPr>
        <a:xfrm>
          <a:off x="1600199" y="2067229"/>
          <a:ext cx="4800599" cy="1356296"/>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7379" tIns="177800" rIns="97379" bIns="177800" numCol="1" spcCol="1270" anchor="ctr" anchorCtr="0">
          <a:noAutofit/>
        </a:bodyPr>
        <a:lstStyle/>
        <a:p>
          <a:pPr marL="0" lvl="0" indent="0" algn="l" defTabSz="622300">
            <a:lnSpc>
              <a:spcPct val="90000"/>
            </a:lnSpc>
            <a:spcBef>
              <a:spcPct val="0"/>
            </a:spcBef>
            <a:spcAft>
              <a:spcPct val="35000"/>
            </a:spcAft>
            <a:buNone/>
          </a:pPr>
          <a:r>
            <a:rPr lang="en-US" sz="1400" kern="1200" dirty="0"/>
            <a:t>Typically edits will be made within 1-2 business days with complete information provided for both non-chartered and chartered clubs requests.</a:t>
          </a:r>
        </a:p>
      </dsp:txBody>
      <dsp:txXfrm>
        <a:off x="1600199" y="2067229"/>
        <a:ext cx="4800599" cy="1356296"/>
      </dsp:txXfrm>
    </dsp:sp>
    <dsp:sp modelId="{4E6E7EC1-BE4B-4AD9-8BB8-4BE24C4BF263}">
      <dsp:nvSpPr>
        <dsp:cNvPr id="0" name=""/>
        <dsp:cNvSpPr/>
      </dsp:nvSpPr>
      <dsp:spPr>
        <a:xfrm rot="10800000">
          <a:off x="0" y="970"/>
          <a:ext cx="1600199" cy="2086609"/>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806" tIns="135128" rIns="113806" bIns="135128" numCol="1" spcCol="1270" anchor="ctr" anchorCtr="0">
          <a:noAutofit/>
        </a:bodyPr>
        <a:lstStyle/>
        <a:p>
          <a:pPr marL="0" lvl="0" indent="0" algn="ctr" defTabSz="844550">
            <a:lnSpc>
              <a:spcPct val="90000"/>
            </a:lnSpc>
            <a:spcBef>
              <a:spcPct val="0"/>
            </a:spcBef>
            <a:spcAft>
              <a:spcPct val="35000"/>
            </a:spcAft>
            <a:buNone/>
          </a:pPr>
          <a:r>
            <a:rPr lang="en-US" sz="1900" b="1" kern="1200"/>
            <a:t>How long does it take to add a club?</a:t>
          </a:r>
          <a:endParaRPr lang="en-US" sz="1900" kern="1200"/>
        </a:p>
      </dsp:txBody>
      <dsp:txXfrm rot="-10800000">
        <a:off x="0" y="970"/>
        <a:ext cx="1600199" cy="1356296"/>
      </dsp:txXfrm>
    </dsp:sp>
    <dsp:sp modelId="{9F409ECB-F727-4602-B780-95C19D76C513}">
      <dsp:nvSpPr>
        <dsp:cNvPr id="0" name=""/>
        <dsp:cNvSpPr/>
      </dsp:nvSpPr>
      <dsp:spPr>
        <a:xfrm>
          <a:off x="1600199" y="970"/>
          <a:ext cx="4800599" cy="1356296"/>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7379" tIns="177800" rIns="97379" bIns="177800" numCol="1" spcCol="1270" anchor="ctr" anchorCtr="0">
          <a:noAutofit/>
        </a:bodyPr>
        <a:lstStyle/>
        <a:p>
          <a:pPr marL="0" lvl="0" indent="0" algn="l" defTabSz="622300">
            <a:lnSpc>
              <a:spcPct val="90000"/>
            </a:lnSpc>
            <a:spcBef>
              <a:spcPct val="0"/>
            </a:spcBef>
            <a:spcAft>
              <a:spcPct val="35000"/>
            </a:spcAft>
            <a:buNone/>
          </a:pPr>
          <a:r>
            <a:rPr lang="en-US" sz="1400" kern="1200" dirty="0"/>
            <a:t>With </a:t>
          </a:r>
          <a:r>
            <a:rPr lang="en-US" sz="1400" u="sng" kern="1200" dirty="0"/>
            <a:t>complete</a:t>
          </a:r>
          <a:r>
            <a:rPr lang="en-US" sz="1400" kern="1200" dirty="0"/>
            <a:t> information provided in the Club Management Survey, a non-chartered club will be added within 1-2 business days and a chartered club within 2-3 business days as there are more steps that need to be carried out.</a:t>
          </a:r>
        </a:p>
      </dsp:txBody>
      <dsp:txXfrm>
        <a:off x="1600199" y="970"/>
        <a:ext cx="4800599" cy="1356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28AE9-5E92-48A7-9776-DD4A3B03CE1B}">
      <dsp:nvSpPr>
        <dsp:cNvPr id="0" name=""/>
        <dsp:cNvSpPr/>
      </dsp:nvSpPr>
      <dsp:spPr>
        <a:xfrm>
          <a:off x="0" y="790578"/>
          <a:ext cx="3428999" cy="2466966"/>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While a best practice for child safety for many years, </a:t>
          </a:r>
          <a:r>
            <a:rPr lang="en-US" sz="1900" b="1" u="sng" kern="1200" dirty="0"/>
            <a:t>two gold volunteers</a:t>
          </a:r>
          <a:r>
            <a:rPr lang="en-US" sz="1900" b="1" kern="1200" dirty="0"/>
            <a:t> are now required for newly chartered 4-H clubs.</a:t>
          </a:r>
        </a:p>
      </dsp:txBody>
      <dsp:txXfrm>
        <a:off x="0" y="790578"/>
        <a:ext cx="3428999" cy="2466966"/>
      </dsp:txXfrm>
    </dsp:sp>
    <dsp:sp modelId="{B7BA08A4-D8E7-407C-B2DD-33C4A4DD2A61}">
      <dsp:nvSpPr>
        <dsp:cNvPr id="0" name=""/>
        <dsp:cNvSpPr/>
      </dsp:nvSpPr>
      <dsp:spPr>
        <a:xfrm>
          <a:off x="3771900" y="762001"/>
          <a:ext cx="3428999" cy="252412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Existing clubs are encouraged to identify a second gold volunteer over time.</a:t>
          </a:r>
        </a:p>
      </dsp:txBody>
      <dsp:txXfrm>
        <a:off x="3771900" y="762001"/>
        <a:ext cx="3428999" cy="2524121"/>
      </dsp:txXfrm>
    </dsp:sp>
    <dsp:sp modelId="{978AE2B8-912F-4F95-9D24-D02F83D9F9FB}">
      <dsp:nvSpPr>
        <dsp:cNvPr id="0" name=""/>
        <dsp:cNvSpPr/>
      </dsp:nvSpPr>
      <dsp:spPr>
        <a:xfrm>
          <a:off x="7543800" y="752475"/>
          <a:ext cx="3428999" cy="2543172"/>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Staff who have not identified a second Gold Volunteer can put N/A in the area for the second volunteer's name on the Club Management Survey. The club will then be processed under provisional status to allow </a:t>
          </a:r>
          <a:r>
            <a:rPr lang="en-US" sz="1900" u="sng" kern="1200" dirty="0"/>
            <a:t>120</a:t>
          </a:r>
          <a:r>
            <a:rPr lang="en-US" sz="1900" kern="1200" dirty="0"/>
            <a:t> additional days to secure a second approved volunteer.</a:t>
          </a:r>
        </a:p>
      </dsp:txBody>
      <dsp:txXfrm>
        <a:off x="7543800" y="752475"/>
        <a:ext cx="3428999" cy="254317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10/3/2023</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10/3/2023</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10/3/2023</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10/3/2023</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msu.co1.qualtrics.com/jfe/form/SV_6M4qUumkwmLCP5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hyperlink" Target="mailto:msue.4HFinancial@ms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munnd@msu.edu" TargetMode="Externa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E37D2F59-319C-4435-B2E2-6AE60A4F7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EF4046A-4981-4863-B165-152FBF787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1320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26AB657-F8FB-11DF-00C8-4FD74AEB3ED6}"/>
              </a:ext>
            </a:extLst>
          </p:cNvPr>
          <p:cNvSpPr>
            <a:spLocks noGrp="1"/>
          </p:cNvSpPr>
          <p:nvPr>
            <p:ph type="ctrTitle"/>
          </p:nvPr>
        </p:nvSpPr>
        <p:spPr>
          <a:xfrm>
            <a:off x="1249327" y="637953"/>
            <a:ext cx="5761074" cy="3705448"/>
          </a:xfrm>
        </p:spPr>
        <p:txBody>
          <a:bodyPr>
            <a:normAutofit fontScale="90000"/>
          </a:bodyPr>
          <a:lstStyle/>
          <a:p>
            <a:r>
              <a:rPr lang="en-US" dirty="0">
                <a:solidFill>
                  <a:srgbClr val="FFFFFF"/>
                </a:solidFill>
              </a:rPr>
              <a:t>4-H Online    Club Management Frequently Asked Questions</a:t>
            </a:r>
          </a:p>
        </p:txBody>
      </p:sp>
      <p:sp>
        <p:nvSpPr>
          <p:cNvPr id="3" name="Subtitle 2">
            <a:extLst>
              <a:ext uri="{FF2B5EF4-FFF2-40B4-BE49-F238E27FC236}">
                <a16:creationId xmlns:a16="http://schemas.microsoft.com/office/drawing/2014/main" id="{BE8D0E30-C827-D6BE-D317-39F6023A60F2}"/>
              </a:ext>
            </a:extLst>
          </p:cNvPr>
          <p:cNvSpPr>
            <a:spLocks noGrp="1"/>
          </p:cNvSpPr>
          <p:nvPr>
            <p:ph type="subTitle" idx="1"/>
          </p:nvPr>
        </p:nvSpPr>
        <p:spPr>
          <a:xfrm>
            <a:off x="1249327" y="4795284"/>
            <a:ext cx="4846674" cy="1084522"/>
          </a:xfrm>
        </p:spPr>
        <p:txBody>
          <a:bodyPr>
            <a:normAutofit/>
          </a:bodyPr>
          <a:lstStyle/>
          <a:p>
            <a:r>
              <a:rPr lang="en-US" dirty="0">
                <a:solidFill>
                  <a:srgbClr val="FFFFFF"/>
                </a:solidFill>
              </a:rPr>
              <a:t>Dorothy Munn</a:t>
            </a:r>
          </a:p>
          <a:p>
            <a:r>
              <a:rPr lang="en-US" dirty="0">
                <a:solidFill>
                  <a:srgbClr val="FFFFFF"/>
                </a:solidFill>
              </a:rPr>
              <a:t>Policy and Risk Management Extension Educator</a:t>
            </a:r>
          </a:p>
        </p:txBody>
      </p:sp>
      <p:sp>
        <p:nvSpPr>
          <p:cNvPr id="33" name="Freeform: Shape 32">
            <a:extLst>
              <a:ext uri="{FF2B5EF4-FFF2-40B4-BE49-F238E27FC236}">
                <a16:creationId xmlns:a16="http://schemas.microsoft.com/office/drawing/2014/main" id="{05206A06-3741-4597-A321-66F7A99680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513861"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Picture 15" descr="Different coloured question marks">
            <a:extLst>
              <a:ext uri="{FF2B5EF4-FFF2-40B4-BE49-F238E27FC236}">
                <a16:creationId xmlns:a16="http://schemas.microsoft.com/office/drawing/2014/main" id="{1456945E-F33F-5988-0262-6AD69AF6C0EB}"/>
              </a:ext>
            </a:extLst>
          </p:cNvPr>
          <p:cNvPicPr>
            <a:picLocks noChangeAspect="1"/>
          </p:cNvPicPr>
          <p:nvPr/>
        </p:nvPicPr>
        <p:blipFill rotWithShape="1">
          <a:blip r:embed="rId2"/>
          <a:srcRect l="31936" r="33064"/>
          <a:stretch/>
        </p:blipFill>
        <p:spPr>
          <a:xfrm>
            <a:off x="7924800" y="10"/>
            <a:ext cx="4267200" cy="6857990"/>
          </a:xfrm>
          <a:prstGeom prst="rect">
            <a:avLst/>
          </a:prstGeom>
        </p:spPr>
      </p:pic>
      <p:sp>
        <p:nvSpPr>
          <p:cNvPr id="35" name="Freeform: Shape 34">
            <a:extLst>
              <a:ext uri="{FF2B5EF4-FFF2-40B4-BE49-F238E27FC236}">
                <a16:creationId xmlns:a16="http://schemas.microsoft.com/office/drawing/2014/main" id="{09BCF989-255A-4CF6-AC6C-F7E46020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246663"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03B6CD95-D4DD-40EB-9FBB-C1323608C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246663"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07250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D38E59FE-7D5E-44AE-9A51-08FBB00B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564E4-146F-A4AC-70D6-4339FF66E70C}"/>
              </a:ext>
            </a:extLst>
          </p:cNvPr>
          <p:cNvSpPr>
            <a:spLocks noGrp="1"/>
          </p:cNvSpPr>
          <p:nvPr>
            <p:ph type="title"/>
          </p:nvPr>
        </p:nvSpPr>
        <p:spPr>
          <a:xfrm>
            <a:off x="914401" y="591668"/>
            <a:ext cx="6397496" cy="1544951"/>
          </a:xfrm>
        </p:spPr>
        <p:txBody>
          <a:bodyPr>
            <a:normAutofit/>
          </a:bodyPr>
          <a:lstStyle/>
          <a:p>
            <a:r>
              <a:rPr lang="en-US" dirty="0"/>
              <a:t>General Process for Club Management</a:t>
            </a:r>
          </a:p>
        </p:txBody>
      </p:sp>
      <p:sp>
        <p:nvSpPr>
          <p:cNvPr id="3" name="Content Placeholder 2">
            <a:extLst>
              <a:ext uri="{FF2B5EF4-FFF2-40B4-BE49-F238E27FC236}">
                <a16:creationId xmlns:a16="http://schemas.microsoft.com/office/drawing/2014/main" id="{0D68F7E5-E207-B4A5-CF5E-2C1770DA76FB}"/>
              </a:ext>
            </a:extLst>
          </p:cNvPr>
          <p:cNvSpPr>
            <a:spLocks noGrp="1"/>
          </p:cNvSpPr>
          <p:nvPr>
            <p:ph idx="1"/>
          </p:nvPr>
        </p:nvSpPr>
        <p:spPr>
          <a:xfrm>
            <a:off x="914400" y="2143910"/>
            <a:ext cx="6096000" cy="4510162"/>
          </a:xfrm>
        </p:spPr>
        <p:txBody>
          <a:bodyPr>
            <a:normAutofit fontScale="92500" lnSpcReduction="10000"/>
          </a:bodyPr>
          <a:lstStyle/>
          <a:p>
            <a:pPr>
              <a:lnSpc>
                <a:spcPct val="110000"/>
              </a:lnSpc>
            </a:pPr>
            <a:r>
              <a:rPr lang="en-US" sz="1600" b="1" dirty="0"/>
              <a:t>What is the Club Management Survey?</a:t>
            </a:r>
          </a:p>
          <a:p>
            <a:pPr lvl="1">
              <a:lnSpc>
                <a:spcPct val="110000"/>
              </a:lnSpc>
            </a:pPr>
            <a:r>
              <a:rPr lang="en-US" sz="1500" dirty="0"/>
              <a:t>The survey is a tool that became available in May 2023 and was designed through Qualtrics for staff to share requests to create a new “club”, edit an existing “club” or dissolve a “club” in 4-H Online. It will be republished annually.</a:t>
            </a:r>
          </a:p>
          <a:p>
            <a:pPr marL="457200" lvl="1" indent="0">
              <a:lnSpc>
                <a:spcPct val="110000"/>
              </a:lnSpc>
              <a:buNone/>
            </a:pPr>
            <a:r>
              <a:rPr lang="en-US" sz="1500" dirty="0">
                <a:hlinkClick r:id="rId2"/>
              </a:rPr>
              <a:t>https://msu.co1.qualtrics.com/jfe/form/SV_6M4qUumkwmLCP5Q</a:t>
            </a:r>
            <a:r>
              <a:rPr lang="en-US" sz="1500" dirty="0"/>
              <a:t> </a:t>
            </a:r>
            <a:br>
              <a:rPr lang="en-US" sz="1500" dirty="0"/>
            </a:br>
            <a:br>
              <a:rPr lang="en-US" sz="1500" dirty="0"/>
            </a:br>
            <a:r>
              <a:rPr lang="en-US" sz="1500" i="1" dirty="0"/>
              <a:t>Note “Club” is the term used by 4-H Online for </a:t>
            </a:r>
            <a:r>
              <a:rPr lang="en-US" sz="1500" i="1" u="sng" dirty="0"/>
              <a:t>all</a:t>
            </a:r>
            <a:r>
              <a:rPr lang="en-US" sz="1500" i="1" dirty="0"/>
              <a:t> 4-H delivery modes.</a:t>
            </a:r>
          </a:p>
          <a:p>
            <a:pPr>
              <a:lnSpc>
                <a:spcPct val="110000"/>
              </a:lnSpc>
            </a:pPr>
            <a:r>
              <a:rPr lang="en-US" sz="1600" b="1" dirty="0"/>
              <a:t>Why are we using the Club Management Survey?</a:t>
            </a:r>
          </a:p>
          <a:p>
            <a:pPr lvl="1">
              <a:lnSpc>
                <a:spcPct val="110000"/>
              </a:lnSpc>
            </a:pPr>
            <a:r>
              <a:rPr lang="en-US" sz="1500" dirty="0"/>
              <a:t> By using the survey, we are moving forward consistently, have reduced errors, and have improved data in the system. </a:t>
            </a:r>
          </a:p>
          <a:p>
            <a:pPr lvl="2">
              <a:lnSpc>
                <a:spcPct val="110000"/>
              </a:lnSpc>
            </a:pPr>
            <a:r>
              <a:rPr lang="en-US" sz="1500" dirty="0"/>
              <a:t>This year over 500 old “clubs” were removed from the system that were no longer active and hundreds of others were identified as needing to be processed as officially dissolved or properly chartered.</a:t>
            </a:r>
          </a:p>
          <a:p>
            <a:pPr lvl="2">
              <a:lnSpc>
                <a:spcPct val="110000"/>
              </a:lnSpc>
            </a:pPr>
            <a:r>
              <a:rPr lang="en-US" sz="1500" dirty="0"/>
              <a:t>We now have more complete information in the system including consistent use of delivery modes statewide, which allows for more accurate reporting.</a:t>
            </a:r>
          </a:p>
          <a:p>
            <a:pPr lvl="1">
              <a:lnSpc>
                <a:spcPct val="110000"/>
              </a:lnSpc>
            </a:pPr>
            <a:endParaRPr lang="en-US" sz="1500" dirty="0"/>
          </a:p>
        </p:txBody>
      </p:sp>
      <p:pic>
        <p:nvPicPr>
          <p:cNvPr id="18" name="Picture 4" descr="Exclamation mark on a yellow background">
            <a:extLst>
              <a:ext uri="{FF2B5EF4-FFF2-40B4-BE49-F238E27FC236}">
                <a16:creationId xmlns:a16="http://schemas.microsoft.com/office/drawing/2014/main" id="{447D8FBE-EDCD-DA5C-8684-82C3005D23E1}"/>
              </a:ext>
            </a:extLst>
          </p:cNvPr>
          <p:cNvPicPr>
            <a:picLocks noChangeAspect="1"/>
          </p:cNvPicPr>
          <p:nvPr/>
        </p:nvPicPr>
        <p:blipFill rotWithShape="1">
          <a:blip r:embed="rId3"/>
          <a:srcRect l="33168" r="20251"/>
          <a:stretch/>
        </p:blipFill>
        <p:spPr>
          <a:xfrm>
            <a:off x="7924803" y="1"/>
            <a:ext cx="4267197" cy="6870626"/>
          </a:xfrm>
          <a:prstGeom prst="rect">
            <a:avLst/>
          </a:prstGeom>
        </p:spPr>
      </p:pic>
      <p:sp>
        <p:nvSpPr>
          <p:cNvPr id="19" name="Freeform: Shape 10">
            <a:extLst>
              <a:ext uri="{FF2B5EF4-FFF2-40B4-BE49-F238E27FC236}">
                <a16:creationId xmlns:a16="http://schemas.microsoft.com/office/drawing/2014/main" id="{454757A4-999E-4582-917C-9C73BFEA9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2">
            <a:extLst>
              <a:ext uri="{FF2B5EF4-FFF2-40B4-BE49-F238E27FC236}">
                <a16:creationId xmlns:a16="http://schemas.microsoft.com/office/drawing/2014/main" id="{1BAE6AD2-77FD-438C-B9EE-3347535CE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45261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28">
            <a:extLst>
              <a:ext uri="{FF2B5EF4-FFF2-40B4-BE49-F238E27FC236}">
                <a16:creationId xmlns:a16="http://schemas.microsoft.com/office/drawing/2014/main" id="{C4DD10E6-914E-4F17-ABD5-8F016C23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0">
            <a:extLst>
              <a:ext uri="{FF2B5EF4-FFF2-40B4-BE49-F238E27FC236}">
                <a16:creationId xmlns:a16="http://schemas.microsoft.com/office/drawing/2014/main" id="{F9023182-6D3E-438B-8E1A-DBF47C70D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2">
            <a:extLst>
              <a:ext uri="{FF2B5EF4-FFF2-40B4-BE49-F238E27FC236}">
                <a16:creationId xmlns:a16="http://schemas.microsoft.com/office/drawing/2014/main" id="{66989A7B-378A-4C5A-83D3-92770B761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635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33C9D5D-BF00-9664-3BA5-2110A0C6FADC}"/>
              </a:ext>
            </a:extLst>
          </p:cNvPr>
          <p:cNvSpPr>
            <a:spLocks noGrp="1"/>
          </p:cNvSpPr>
          <p:nvPr>
            <p:ph type="title"/>
          </p:nvPr>
        </p:nvSpPr>
        <p:spPr>
          <a:xfrm>
            <a:off x="609601" y="685800"/>
            <a:ext cx="2984390" cy="5486400"/>
          </a:xfrm>
        </p:spPr>
        <p:txBody>
          <a:bodyPr anchor="ctr">
            <a:normAutofit/>
          </a:bodyPr>
          <a:lstStyle/>
          <a:p>
            <a:r>
              <a:rPr lang="en-US" sz="3700" dirty="0">
                <a:solidFill>
                  <a:srgbClr val="FFFFFF"/>
                </a:solidFill>
              </a:rPr>
              <a:t>Who can edit information in 4-H Online?</a:t>
            </a:r>
          </a:p>
        </p:txBody>
      </p:sp>
      <p:sp useBgFill="1">
        <p:nvSpPr>
          <p:cNvPr id="40" name="Freeform: Shape 34">
            <a:extLst>
              <a:ext uri="{FF2B5EF4-FFF2-40B4-BE49-F238E27FC236}">
                <a16:creationId xmlns:a16="http://schemas.microsoft.com/office/drawing/2014/main" id="{D493E550-6182-46EC-9D62-577FCFBA60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898035" y="-391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63231" h="6861910">
                <a:moveTo>
                  <a:pt x="2532276" y="6861910"/>
                </a:moveTo>
                <a:lnTo>
                  <a:pt x="2377645" y="6858000"/>
                </a:ln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descr="Users with solid fill">
            <a:extLst>
              <a:ext uri="{FF2B5EF4-FFF2-40B4-BE49-F238E27FC236}">
                <a16:creationId xmlns:a16="http://schemas.microsoft.com/office/drawing/2014/main" id="{E0AE1B4B-8062-4044-7292-73B4190C06F0}"/>
              </a:ext>
            </a:extLst>
          </p:cNvPr>
          <p:cNvSpPr/>
          <p:nvPr/>
        </p:nvSpPr>
        <p:spPr>
          <a:xfrm>
            <a:off x="5518176" y="589697"/>
            <a:ext cx="1538772" cy="1358449"/>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t="-10000" b="-10000"/>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US"/>
          </a:p>
        </p:txBody>
      </p:sp>
      <p:sp>
        <p:nvSpPr>
          <p:cNvPr id="7" name="Freeform: Shape 6">
            <a:extLst>
              <a:ext uri="{FF2B5EF4-FFF2-40B4-BE49-F238E27FC236}">
                <a16:creationId xmlns:a16="http://schemas.microsoft.com/office/drawing/2014/main" id="{69946BEB-915C-8E91-DEEC-DC8C2FA008EC}"/>
              </a:ext>
            </a:extLst>
          </p:cNvPr>
          <p:cNvSpPr/>
          <p:nvPr/>
        </p:nvSpPr>
        <p:spPr>
          <a:xfrm>
            <a:off x="5143501" y="1918577"/>
            <a:ext cx="3323124" cy="429260"/>
          </a:xfrm>
          <a:custGeom>
            <a:avLst/>
            <a:gdLst>
              <a:gd name="connsiteX0" fmla="*/ 0 w 2861733"/>
              <a:gd name="connsiteY0" fmla="*/ 0 h 429260"/>
              <a:gd name="connsiteX1" fmla="*/ 2861733 w 2861733"/>
              <a:gd name="connsiteY1" fmla="*/ 0 h 429260"/>
              <a:gd name="connsiteX2" fmla="*/ 2861733 w 2861733"/>
              <a:gd name="connsiteY2" fmla="*/ 429260 h 429260"/>
              <a:gd name="connsiteX3" fmla="*/ 0 w 2861733"/>
              <a:gd name="connsiteY3" fmla="*/ 429260 h 429260"/>
              <a:gd name="connsiteX4" fmla="*/ 0 w 2861733"/>
              <a:gd name="connsiteY4" fmla="*/ 0 h 429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733" h="429260">
                <a:moveTo>
                  <a:pt x="0" y="0"/>
                </a:moveTo>
                <a:lnTo>
                  <a:pt x="2861733" y="0"/>
                </a:lnTo>
                <a:lnTo>
                  <a:pt x="2861733" y="429260"/>
                </a:lnTo>
                <a:lnTo>
                  <a:pt x="0" y="4292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844550">
              <a:lnSpc>
                <a:spcPct val="100000"/>
              </a:lnSpc>
              <a:spcBef>
                <a:spcPct val="0"/>
              </a:spcBef>
              <a:spcAft>
                <a:spcPct val="35000"/>
              </a:spcAft>
              <a:buNone/>
              <a:defRPr b="1"/>
            </a:pPr>
            <a:r>
              <a:rPr lang="en-US" sz="1900" kern="1200" dirty="0"/>
              <a:t>County Managers can edit</a:t>
            </a:r>
          </a:p>
        </p:txBody>
      </p:sp>
      <p:sp>
        <p:nvSpPr>
          <p:cNvPr id="8" name="Freeform: Shape 7">
            <a:extLst>
              <a:ext uri="{FF2B5EF4-FFF2-40B4-BE49-F238E27FC236}">
                <a16:creationId xmlns:a16="http://schemas.microsoft.com/office/drawing/2014/main" id="{F9FDFBB7-26D2-183C-EFE0-2D8F8F4F7224}"/>
              </a:ext>
            </a:extLst>
          </p:cNvPr>
          <p:cNvSpPr/>
          <p:nvPr/>
        </p:nvSpPr>
        <p:spPr>
          <a:xfrm>
            <a:off x="5143502" y="2351748"/>
            <a:ext cx="3200398" cy="4081824"/>
          </a:xfrm>
          <a:custGeom>
            <a:avLst/>
            <a:gdLst>
              <a:gd name="connsiteX0" fmla="*/ 0 w 2861733"/>
              <a:gd name="connsiteY0" fmla="*/ 0 h 3869969"/>
              <a:gd name="connsiteX1" fmla="*/ 2861733 w 2861733"/>
              <a:gd name="connsiteY1" fmla="*/ 0 h 3869969"/>
              <a:gd name="connsiteX2" fmla="*/ 2861733 w 2861733"/>
              <a:gd name="connsiteY2" fmla="*/ 3869969 h 3869969"/>
              <a:gd name="connsiteX3" fmla="*/ 0 w 2861733"/>
              <a:gd name="connsiteY3" fmla="*/ 3869969 h 3869969"/>
              <a:gd name="connsiteX4" fmla="*/ 0 w 2861733"/>
              <a:gd name="connsiteY4" fmla="*/ 0 h 3869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733" h="3869969">
                <a:moveTo>
                  <a:pt x="0" y="0"/>
                </a:moveTo>
                <a:lnTo>
                  <a:pt x="2861733" y="0"/>
                </a:lnTo>
                <a:lnTo>
                  <a:pt x="2861733" y="3869969"/>
                </a:lnTo>
                <a:lnTo>
                  <a:pt x="0" y="386996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pPr>
            <a:r>
              <a:rPr lang="en-US" sz="1400" b="1" kern="1200" dirty="0">
                <a:solidFill>
                  <a:schemeClr val="tx1"/>
                </a:solidFill>
              </a:rPr>
              <a:t>Charter Documents </a:t>
            </a:r>
            <a:r>
              <a:rPr lang="en-US" sz="1400" kern="1200" dirty="0"/>
              <a:t>(charter files for data storage)</a:t>
            </a:r>
          </a:p>
          <a:p>
            <a:pPr marL="0" lvl="0" indent="0" algn="l" defTabSz="622300">
              <a:lnSpc>
                <a:spcPct val="100000"/>
              </a:lnSpc>
              <a:spcBef>
                <a:spcPct val="0"/>
              </a:spcBef>
              <a:spcAft>
                <a:spcPct val="35000"/>
              </a:spcAft>
              <a:buNone/>
            </a:pPr>
            <a:r>
              <a:rPr lang="en-US" sz="1400" b="1" kern="1200" dirty="0"/>
              <a:t>Contact</a:t>
            </a:r>
            <a:r>
              <a:rPr lang="en-US" sz="1400" kern="1200" dirty="0"/>
              <a:t> and </a:t>
            </a:r>
            <a:r>
              <a:rPr lang="en-US" sz="1400" b="1" kern="1200" dirty="0"/>
              <a:t>Contact Address</a:t>
            </a:r>
          </a:p>
          <a:p>
            <a:pPr marL="0" lvl="0" indent="0" algn="l" defTabSz="622300">
              <a:lnSpc>
                <a:spcPct val="100000"/>
              </a:lnSpc>
              <a:spcBef>
                <a:spcPct val="0"/>
              </a:spcBef>
              <a:spcAft>
                <a:spcPct val="35000"/>
              </a:spcAft>
              <a:buNone/>
            </a:pPr>
            <a:r>
              <a:rPr lang="en-US" sz="1400" b="1" kern="1200" dirty="0"/>
              <a:t>Meeting Details </a:t>
            </a:r>
            <a:r>
              <a:rPr lang="en-US" sz="1400" kern="1200" dirty="0"/>
              <a:t>and </a:t>
            </a:r>
            <a:r>
              <a:rPr lang="en-US" sz="1400" b="1" kern="1200" dirty="0"/>
              <a:t>Address</a:t>
            </a:r>
          </a:p>
          <a:p>
            <a:pPr marL="0" lvl="0" indent="0" algn="l" defTabSz="622300">
              <a:lnSpc>
                <a:spcPct val="100000"/>
              </a:lnSpc>
              <a:spcBef>
                <a:spcPct val="0"/>
              </a:spcBef>
              <a:spcAft>
                <a:spcPct val="35000"/>
              </a:spcAft>
              <a:buNone/>
            </a:pPr>
            <a:r>
              <a:rPr lang="en-US" sz="1400" b="1" kern="1200" dirty="0"/>
              <a:t>State Projects </a:t>
            </a:r>
            <a:r>
              <a:rPr lang="en-US" sz="1400" kern="1200" dirty="0"/>
              <a:t>and </a:t>
            </a:r>
            <a:r>
              <a:rPr lang="en-US" sz="1400" b="1" kern="1200" dirty="0"/>
              <a:t>Project Aliases</a:t>
            </a:r>
          </a:p>
          <a:p>
            <a:pPr marL="0" lvl="0" indent="0" algn="l" defTabSz="622300">
              <a:lnSpc>
                <a:spcPct val="100000"/>
              </a:lnSpc>
              <a:spcBef>
                <a:spcPct val="0"/>
              </a:spcBef>
              <a:spcAft>
                <a:spcPct val="35000"/>
              </a:spcAft>
              <a:buNone/>
            </a:pPr>
            <a:r>
              <a:rPr lang="en-US" sz="1400" b="1" kern="1200" dirty="0"/>
              <a:t>Club Leaders </a:t>
            </a:r>
            <a:r>
              <a:rPr lang="en-US" sz="1400" kern="1200" dirty="0"/>
              <a:t>(approve or link leaders to </a:t>
            </a:r>
            <a:r>
              <a:rPr lang="en-US" sz="1400" dirty="0"/>
              <a:t>a </a:t>
            </a:r>
            <a:r>
              <a:rPr lang="en-US" sz="1400" kern="1200" dirty="0"/>
              <a:t>club if a volunteer did not select the club)</a:t>
            </a:r>
          </a:p>
          <a:p>
            <a:pPr marL="0" lvl="0" indent="0" algn="l" defTabSz="622300">
              <a:lnSpc>
                <a:spcPct val="100000"/>
              </a:lnSpc>
              <a:spcBef>
                <a:spcPct val="0"/>
              </a:spcBef>
              <a:spcAft>
                <a:spcPct val="35000"/>
              </a:spcAft>
              <a:buNone/>
            </a:pPr>
            <a:r>
              <a:rPr lang="en-US" sz="1400" b="1" dirty="0"/>
              <a:t>Access information for club leaders</a:t>
            </a:r>
            <a:r>
              <a:rPr lang="en-US" sz="1400" dirty="0"/>
              <a:t>:           Staff can give permission for Club Leaders to access Club Rosters. Club Rosters include enrollment and member enrollment data.</a:t>
            </a:r>
            <a:endParaRPr lang="en-US" sz="1400" kern="1200" dirty="0"/>
          </a:p>
        </p:txBody>
      </p:sp>
      <p:sp>
        <p:nvSpPr>
          <p:cNvPr id="9" name="Rectangle 8" descr="User">
            <a:extLst>
              <a:ext uri="{FF2B5EF4-FFF2-40B4-BE49-F238E27FC236}">
                <a16:creationId xmlns:a16="http://schemas.microsoft.com/office/drawing/2014/main" id="{143CF868-E8DA-E4FE-C91B-7C4DC224D0D5}"/>
              </a:ext>
            </a:extLst>
          </p:cNvPr>
          <p:cNvSpPr/>
          <p:nvPr/>
        </p:nvSpPr>
        <p:spPr>
          <a:xfrm>
            <a:off x="9274872" y="751627"/>
            <a:ext cx="1163093" cy="1001606"/>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US"/>
          </a:p>
        </p:txBody>
      </p:sp>
      <p:sp>
        <p:nvSpPr>
          <p:cNvPr id="10" name="Freeform: Shape 9">
            <a:extLst>
              <a:ext uri="{FF2B5EF4-FFF2-40B4-BE49-F238E27FC236}">
                <a16:creationId xmlns:a16="http://schemas.microsoft.com/office/drawing/2014/main" id="{C1C1FC10-36E5-B082-A70C-C84B5CF58D35}"/>
              </a:ext>
            </a:extLst>
          </p:cNvPr>
          <p:cNvSpPr/>
          <p:nvPr/>
        </p:nvSpPr>
        <p:spPr>
          <a:xfrm>
            <a:off x="8854634" y="1912705"/>
            <a:ext cx="3323124" cy="429260"/>
          </a:xfrm>
          <a:custGeom>
            <a:avLst/>
            <a:gdLst>
              <a:gd name="connsiteX0" fmla="*/ 0 w 2861733"/>
              <a:gd name="connsiteY0" fmla="*/ 0 h 429260"/>
              <a:gd name="connsiteX1" fmla="*/ 2861733 w 2861733"/>
              <a:gd name="connsiteY1" fmla="*/ 0 h 429260"/>
              <a:gd name="connsiteX2" fmla="*/ 2861733 w 2861733"/>
              <a:gd name="connsiteY2" fmla="*/ 429260 h 429260"/>
              <a:gd name="connsiteX3" fmla="*/ 0 w 2861733"/>
              <a:gd name="connsiteY3" fmla="*/ 429260 h 429260"/>
              <a:gd name="connsiteX4" fmla="*/ 0 w 2861733"/>
              <a:gd name="connsiteY4" fmla="*/ 0 h 429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733" h="429260">
                <a:moveTo>
                  <a:pt x="0" y="0"/>
                </a:moveTo>
                <a:lnTo>
                  <a:pt x="2861733" y="0"/>
                </a:lnTo>
                <a:lnTo>
                  <a:pt x="2861733" y="429260"/>
                </a:lnTo>
                <a:lnTo>
                  <a:pt x="0" y="4292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844550">
              <a:lnSpc>
                <a:spcPct val="100000"/>
              </a:lnSpc>
              <a:spcBef>
                <a:spcPct val="0"/>
              </a:spcBef>
              <a:spcAft>
                <a:spcPct val="35000"/>
              </a:spcAft>
              <a:buNone/>
              <a:defRPr b="1"/>
            </a:pPr>
            <a:r>
              <a:rPr lang="en-US" sz="1900" kern="1200" dirty="0"/>
              <a:t>Institute Managers can edit</a:t>
            </a:r>
          </a:p>
        </p:txBody>
      </p:sp>
      <p:sp>
        <p:nvSpPr>
          <p:cNvPr id="11" name="Freeform: Shape 10">
            <a:extLst>
              <a:ext uri="{FF2B5EF4-FFF2-40B4-BE49-F238E27FC236}">
                <a16:creationId xmlns:a16="http://schemas.microsoft.com/office/drawing/2014/main" id="{E0CB846F-B0D8-D7FD-B472-49A964BE93D7}"/>
              </a:ext>
            </a:extLst>
          </p:cNvPr>
          <p:cNvSpPr/>
          <p:nvPr/>
        </p:nvSpPr>
        <p:spPr>
          <a:xfrm>
            <a:off x="8868876" y="2374107"/>
            <a:ext cx="3323124" cy="1884340"/>
          </a:xfrm>
          <a:custGeom>
            <a:avLst/>
            <a:gdLst>
              <a:gd name="connsiteX0" fmla="*/ 0 w 2861733"/>
              <a:gd name="connsiteY0" fmla="*/ 0 h 1884340"/>
              <a:gd name="connsiteX1" fmla="*/ 2861733 w 2861733"/>
              <a:gd name="connsiteY1" fmla="*/ 0 h 1884340"/>
              <a:gd name="connsiteX2" fmla="*/ 2861733 w 2861733"/>
              <a:gd name="connsiteY2" fmla="*/ 1884340 h 1884340"/>
              <a:gd name="connsiteX3" fmla="*/ 0 w 2861733"/>
              <a:gd name="connsiteY3" fmla="*/ 1884340 h 1884340"/>
              <a:gd name="connsiteX4" fmla="*/ 0 w 2861733"/>
              <a:gd name="connsiteY4" fmla="*/ 0 h 18843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733" h="1884340">
                <a:moveTo>
                  <a:pt x="0" y="0"/>
                </a:moveTo>
                <a:lnTo>
                  <a:pt x="2861733" y="0"/>
                </a:lnTo>
                <a:lnTo>
                  <a:pt x="2861733" y="1884340"/>
                </a:lnTo>
                <a:lnTo>
                  <a:pt x="0" y="18843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pPr>
            <a:r>
              <a:rPr lang="en-US" sz="1400" b="1" kern="1200" dirty="0">
                <a:solidFill>
                  <a:schemeClr val="accent2"/>
                </a:solidFill>
              </a:rPr>
              <a:t>Club Details</a:t>
            </a:r>
            <a:r>
              <a:rPr lang="en-US" sz="1400" kern="1200" dirty="0">
                <a:solidFill>
                  <a:schemeClr val="accent2"/>
                </a:solidFill>
              </a:rPr>
              <a:t> </a:t>
            </a:r>
            <a:r>
              <a:rPr lang="en-US" sz="1400" kern="1200" dirty="0"/>
              <a:t>(</a:t>
            </a:r>
            <a:r>
              <a:rPr lang="en-US" sz="1400" u="sng" kern="1200" dirty="0"/>
              <a:t>name</a:t>
            </a:r>
            <a:r>
              <a:rPr lang="en-US" sz="1400" kern="1200" dirty="0"/>
              <a:t>, </a:t>
            </a:r>
            <a:r>
              <a:rPr lang="en-US" sz="1400" u="sng" kern="1200" dirty="0"/>
              <a:t>delivery mode</a:t>
            </a:r>
            <a:r>
              <a:rPr lang="en-US" sz="1400" kern="1200" dirty="0"/>
              <a:t>,      leader login/passwords)</a:t>
            </a:r>
          </a:p>
          <a:p>
            <a:pPr marL="0" lvl="0" indent="0" algn="l" defTabSz="622300">
              <a:lnSpc>
                <a:spcPct val="100000"/>
              </a:lnSpc>
              <a:spcBef>
                <a:spcPct val="0"/>
              </a:spcBef>
              <a:spcAft>
                <a:spcPct val="35000"/>
              </a:spcAft>
              <a:buNone/>
            </a:pPr>
            <a:r>
              <a:rPr lang="en-US" sz="1400" b="1" kern="1200" dirty="0">
                <a:solidFill>
                  <a:schemeClr val="accent4"/>
                </a:solidFill>
              </a:rPr>
              <a:t>Settings</a:t>
            </a:r>
            <a:r>
              <a:rPr lang="en-US" sz="1400" kern="1200" dirty="0"/>
              <a:t> </a:t>
            </a:r>
            <a:r>
              <a:rPr lang="en-US" sz="1400" kern="1200" dirty="0">
                <a:solidFill>
                  <a:schemeClr val="tx1"/>
                </a:solidFill>
              </a:rPr>
              <a:t>(maximum enrollments</a:t>
            </a:r>
            <a:r>
              <a:rPr lang="en-US" sz="1400" kern="1200" dirty="0"/>
              <a:t>, allow members to register and see their registration)</a:t>
            </a:r>
          </a:p>
          <a:p>
            <a:pPr marL="0" lvl="0" indent="0" algn="l" defTabSz="622300">
              <a:lnSpc>
                <a:spcPct val="100000"/>
              </a:lnSpc>
              <a:spcBef>
                <a:spcPct val="0"/>
              </a:spcBef>
              <a:spcAft>
                <a:spcPct val="35000"/>
              </a:spcAft>
              <a:buNone/>
            </a:pPr>
            <a:r>
              <a:rPr lang="en-US" sz="1400" b="1" kern="1200" dirty="0">
                <a:solidFill>
                  <a:schemeClr val="accent2"/>
                </a:solidFill>
              </a:rPr>
              <a:t>Chartering and Chartering Details </a:t>
            </a:r>
            <a:r>
              <a:rPr lang="en-US" sz="1400" kern="1200" dirty="0"/>
              <a:t>(</a:t>
            </a:r>
            <a:r>
              <a:rPr lang="en-US" sz="1400" u="sng" kern="1200" dirty="0"/>
              <a:t>indicates chartering required</a:t>
            </a:r>
            <a:r>
              <a:rPr lang="en-US" sz="1400" u="none" kern="1200" dirty="0"/>
              <a:t> </a:t>
            </a:r>
            <a:r>
              <a:rPr lang="en-US" sz="1400" kern="1200" dirty="0"/>
              <a:t>and EIN)</a:t>
            </a:r>
          </a:p>
        </p:txBody>
      </p:sp>
      <p:sp>
        <p:nvSpPr>
          <p:cNvPr id="4" name="TextBox 3">
            <a:extLst>
              <a:ext uri="{FF2B5EF4-FFF2-40B4-BE49-F238E27FC236}">
                <a16:creationId xmlns:a16="http://schemas.microsoft.com/office/drawing/2014/main" id="{2152ACA8-6089-30C9-134C-6F998A22EF45}"/>
              </a:ext>
            </a:extLst>
          </p:cNvPr>
          <p:cNvSpPr txBox="1"/>
          <p:nvPr/>
        </p:nvSpPr>
        <p:spPr>
          <a:xfrm>
            <a:off x="5531131" y="5578997"/>
            <a:ext cx="6327493" cy="523220"/>
          </a:xfrm>
          <a:prstGeom prst="rect">
            <a:avLst/>
          </a:prstGeom>
          <a:noFill/>
        </p:spPr>
        <p:txBody>
          <a:bodyPr wrap="square" rtlCol="0">
            <a:spAutoFit/>
          </a:bodyPr>
          <a:lstStyle/>
          <a:p>
            <a:pPr algn="ctr"/>
            <a:r>
              <a:rPr lang="en-US" sz="1400" dirty="0"/>
              <a:t>*RegMax, the parent company for the 4-H Online software, only allows editing privileges to be turned on or off as described, it can not be customized by state.</a:t>
            </a:r>
          </a:p>
        </p:txBody>
      </p:sp>
    </p:spTree>
    <p:extLst>
      <p:ext uri="{BB962C8B-B14F-4D97-AF65-F5344CB8AC3E}">
        <p14:creationId xmlns:p14="http://schemas.microsoft.com/office/powerpoint/2010/main" val="372502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457B7-2554-16D0-D64D-C59D2385DAEE}"/>
              </a:ext>
            </a:extLst>
          </p:cNvPr>
          <p:cNvSpPr>
            <a:spLocks noGrp="1"/>
          </p:cNvSpPr>
          <p:nvPr>
            <p:ph type="title"/>
          </p:nvPr>
        </p:nvSpPr>
        <p:spPr/>
        <p:txBody>
          <a:bodyPr/>
          <a:lstStyle/>
          <a:p>
            <a:r>
              <a:rPr lang="en-US" dirty="0"/>
              <a:t>Who are the club management contacts?</a:t>
            </a:r>
          </a:p>
        </p:txBody>
      </p:sp>
      <p:sp>
        <p:nvSpPr>
          <p:cNvPr id="3" name="Content Placeholder 2">
            <a:extLst>
              <a:ext uri="{FF2B5EF4-FFF2-40B4-BE49-F238E27FC236}">
                <a16:creationId xmlns:a16="http://schemas.microsoft.com/office/drawing/2014/main" id="{E8D8DE7E-553D-B952-A30A-8C8ABD202E57}"/>
              </a:ext>
            </a:extLst>
          </p:cNvPr>
          <p:cNvSpPr>
            <a:spLocks noGrp="1"/>
          </p:cNvSpPr>
          <p:nvPr>
            <p:ph idx="1"/>
          </p:nvPr>
        </p:nvSpPr>
        <p:spPr>
          <a:xfrm>
            <a:off x="914399" y="1919673"/>
            <a:ext cx="10097385" cy="4123318"/>
          </a:xfrm>
        </p:spPr>
        <p:txBody>
          <a:bodyPr/>
          <a:lstStyle/>
          <a:p>
            <a:pPr marL="0" indent="0">
              <a:buNone/>
            </a:pPr>
            <a:r>
              <a:rPr lang="en-US" dirty="0"/>
              <a:t>Reference the </a:t>
            </a:r>
            <a:r>
              <a:rPr lang="en-US" b="1" dirty="0"/>
              <a:t>“Club Management Flow Charts for MI 4-H Chartered and Non-Chartered Groups” </a:t>
            </a:r>
            <a:r>
              <a:rPr lang="en-US" dirty="0"/>
              <a:t>email that was sent by Dorothy Munn on Sep 20, 2023, for more information.</a:t>
            </a:r>
          </a:p>
          <a:p>
            <a:endParaRPr lang="en-US" dirty="0"/>
          </a:p>
          <a:p>
            <a:endParaRPr lang="en-US" dirty="0"/>
          </a:p>
        </p:txBody>
      </p:sp>
      <p:graphicFrame>
        <p:nvGraphicFramePr>
          <p:cNvPr id="4" name="Table 4">
            <a:extLst>
              <a:ext uri="{FF2B5EF4-FFF2-40B4-BE49-F238E27FC236}">
                <a16:creationId xmlns:a16="http://schemas.microsoft.com/office/drawing/2014/main" id="{A542C5F9-CD2A-8E10-394A-68A711D91111}"/>
              </a:ext>
            </a:extLst>
          </p:cNvPr>
          <p:cNvGraphicFramePr>
            <a:graphicFrameLocks noGrp="1"/>
          </p:cNvGraphicFramePr>
          <p:nvPr>
            <p:extLst>
              <p:ext uri="{D42A27DB-BD31-4B8C-83A1-F6EECF244321}">
                <p14:modId xmlns:p14="http://schemas.microsoft.com/office/powerpoint/2010/main" val="3344749582"/>
              </p:ext>
            </p:extLst>
          </p:nvPr>
        </p:nvGraphicFramePr>
        <p:xfrm>
          <a:off x="1052621" y="2819246"/>
          <a:ext cx="9639900" cy="3479800"/>
        </p:xfrm>
        <a:graphic>
          <a:graphicData uri="http://schemas.openxmlformats.org/drawingml/2006/table">
            <a:tbl>
              <a:tblPr firstRow="1" bandRow="1">
                <a:tableStyleId>{F2DE63D5-997A-4646-A377-4702673A728D}</a:tableStyleId>
              </a:tblPr>
              <a:tblGrid>
                <a:gridCol w="3213300">
                  <a:extLst>
                    <a:ext uri="{9D8B030D-6E8A-4147-A177-3AD203B41FA5}">
                      <a16:colId xmlns:a16="http://schemas.microsoft.com/office/drawing/2014/main" val="474362669"/>
                    </a:ext>
                  </a:extLst>
                </a:gridCol>
                <a:gridCol w="3213300">
                  <a:extLst>
                    <a:ext uri="{9D8B030D-6E8A-4147-A177-3AD203B41FA5}">
                      <a16:colId xmlns:a16="http://schemas.microsoft.com/office/drawing/2014/main" val="4055692495"/>
                    </a:ext>
                  </a:extLst>
                </a:gridCol>
                <a:gridCol w="3213300">
                  <a:extLst>
                    <a:ext uri="{9D8B030D-6E8A-4147-A177-3AD203B41FA5}">
                      <a16:colId xmlns:a16="http://schemas.microsoft.com/office/drawing/2014/main" val="3716398671"/>
                    </a:ext>
                  </a:extLst>
                </a:gridCol>
              </a:tblGrid>
              <a:tr h="370840">
                <a:tc>
                  <a:txBody>
                    <a:bodyPr/>
                    <a:lstStyle/>
                    <a:p>
                      <a:r>
                        <a:rPr lang="en-US" dirty="0"/>
                        <a:t>Shelly Krueger</a:t>
                      </a:r>
                    </a:p>
                  </a:txBody>
                  <a:tcPr/>
                </a:tc>
                <a:tc>
                  <a:txBody>
                    <a:bodyPr/>
                    <a:lstStyle/>
                    <a:p>
                      <a:r>
                        <a:rPr lang="en-US" dirty="0"/>
                        <a:t>Leah Christie</a:t>
                      </a:r>
                    </a:p>
                  </a:txBody>
                  <a:tcPr/>
                </a:tc>
                <a:tc>
                  <a:txBody>
                    <a:bodyPr/>
                    <a:lstStyle/>
                    <a:p>
                      <a:r>
                        <a:rPr lang="en-US" dirty="0"/>
                        <a:t>Dorothy Munn</a:t>
                      </a:r>
                    </a:p>
                  </a:txBody>
                  <a:tcPr/>
                </a:tc>
                <a:extLst>
                  <a:ext uri="{0D108BD9-81ED-4DB2-BD59-A6C34878D82A}">
                    <a16:rowId xmlns:a16="http://schemas.microsoft.com/office/drawing/2014/main" val="1098765764"/>
                  </a:ext>
                </a:extLst>
              </a:tr>
              <a:tr h="370840">
                <a:tc>
                  <a:txBody>
                    <a:bodyPr/>
                    <a:lstStyle/>
                    <a:p>
                      <a:r>
                        <a:rPr lang="en-US" dirty="0"/>
                        <a:t>For assistance with </a:t>
                      </a:r>
                      <a:r>
                        <a:rPr lang="en-US" u="sng" dirty="0"/>
                        <a:t>non-chartered “clubs</a:t>
                      </a:r>
                      <a:r>
                        <a:rPr lang="en-US" dirty="0"/>
                        <a:t>” in 4-H Online. </a:t>
                      </a:r>
                    </a:p>
                    <a:p>
                      <a:endParaRPr lang="en-US" dirty="0"/>
                    </a:p>
                    <a:p>
                      <a:r>
                        <a:rPr lang="en-US" dirty="0"/>
                        <a:t>The Club Management Survey will automatically route your request to Shelly for any non-chartered “clubs” you are opening, editing, or dissolving/closing.</a:t>
                      </a:r>
                    </a:p>
                  </a:txBody>
                  <a:tcPr/>
                </a:tc>
                <a:tc>
                  <a:txBody>
                    <a:bodyPr/>
                    <a:lstStyle/>
                    <a:p>
                      <a:r>
                        <a:rPr lang="en-US" dirty="0"/>
                        <a:t>For assistance with </a:t>
                      </a:r>
                      <a:r>
                        <a:rPr lang="en-US" u="sng" dirty="0"/>
                        <a:t>chartered “clubs*”</a:t>
                      </a:r>
                      <a:r>
                        <a:rPr lang="en-US" dirty="0"/>
                        <a:t> in 4-H Online.</a:t>
                      </a:r>
                    </a:p>
                    <a:p>
                      <a:endParaRPr lang="en-US" dirty="0"/>
                    </a:p>
                    <a:p>
                      <a:r>
                        <a:rPr lang="en-US" dirty="0"/>
                        <a:t>The Club Management Survey will automatically route your request to Leah for a “club*” you want to charter/open, edit a chartered “club*” or dissolve a chartered “club*”.</a:t>
                      </a:r>
                    </a:p>
                    <a:p>
                      <a:endParaRPr lang="en-US" sz="500" dirty="0"/>
                    </a:p>
                    <a:p>
                      <a:r>
                        <a:rPr lang="en-US" sz="1400" dirty="0"/>
                        <a:t>*can be a club, council, board, or committee</a:t>
                      </a:r>
                    </a:p>
                  </a:txBody>
                  <a:tcPr/>
                </a:tc>
                <a:tc>
                  <a:txBody>
                    <a:bodyPr/>
                    <a:lstStyle/>
                    <a:p>
                      <a:r>
                        <a:rPr lang="en-US" dirty="0"/>
                        <a:t>For questions about </a:t>
                      </a:r>
                      <a:r>
                        <a:rPr lang="en-US" u="sng" dirty="0"/>
                        <a:t>entities that you are having a problem with</a:t>
                      </a:r>
                      <a:r>
                        <a:rPr lang="en-US" dirty="0"/>
                        <a:t> such as issues with financial institutions, IRS tax reporting, lost information, communication barriers with volunteers, or other general concerns.</a:t>
                      </a:r>
                    </a:p>
                    <a:p>
                      <a:endParaRPr lang="en-US" dirty="0"/>
                    </a:p>
                    <a:p>
                      <a:r>
                        <a:rPr lang="en-US" dirty="0"/>
                        <a:t>Send an email to </a:t>
                      </a:r>
                      <a:r>
                        <a:rPr lang="en-US" dirty="0">
                          <a:hlinkClick r:id="rId2"/>
                        </a:rPr>
                        <a:t>msue.4HFinancial@msu.edu</a:t>
                      </a:r>
                      <a:r>
                        <a:rPr lang="en-US" dirty="0"/>
                        <a:t> </a:t>
                      </a:r>
                    </a:p>
                  </a:txBody>
                  <a:tcPr/>
                </a:tc>
                <a:extLst>
                  <a:ext uri="{0D108BD9-81ED-4DB2-BD59-A6C34878D82A}">
                    <a16:rowId xmlns:a16="http://schemas.microsoft.com/office/drawing/2014/main" val="768067743"/>
                  </a:ext>
                </a:extLst>
              </a:tr>
            </a:tbl>
          </a:graphicData>
        </a:graphic>
      </p:graphicFrame>
    </p:spTree>
    <p:extLst>
      <p:ext uri="{BB962C8B-B14F-4D97-AF65-F5344CB8AC3E}">
        <p14:creationId xmlns:p14="http://schemas.microsoft.com/office/powerpoint/2010/main" val="385464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8" name="Rectangle 19">
            <a:extLst>
              <a:ext uri="{FF2B5EF4-FFF2-40B4-BE49-F238E27FC236}">
                <a16:creationId xmlns:a16="http://schemas.microsoft.com/office/drawing/2014/main" id="{A9F95C5C-FBE3-42CB-A029-C907B401B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1">
            <a:extLst>
              <a:ext uri="{FF2B5EF4-FFF2-40B4-BE49-F238E27FC236}">
                <a16:creationId xmlns:a16="http://schemas.microsoft.com/office/drawing/2014/main" id="{A15F4668-AC50-40D9-9F1B-B23CB6D82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3">
            <a:extLst>
              <a:ext uri="{FF2B5EF4-FFF2-40B4-BE49-F238E27FC236}">
                <a16:creationId xmlns:a16="http://schemas.microsoft.com/office/drawing/2014/main" id="{B09B1BDA-9F0D-4681-9831-A7BD4C62EB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1741" y="3249454"/>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25">
            <a:extLst>
              <a:ext uri="{FF2B5EF4-FFF2-40B4-BE49-F238E27FC236}">
                <a16:creationId xmlns:a16="http://schemas.microsoft.com/office/drawing/2014/main" id="{7A2130C3-47F5-4671-95BC-A16BCFEAB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83790" y="3249455"/>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5284032-55B4-9B0A-8AB2-E98FFA992506}"/>
              </a:ext>
            </a:extLst>
          </p:cNvPr>
          <p:cNvSpPr>
            <a:spLocks noGrp="1"/>
          </p:cNvSpPr>
          <p:nvPr>
            <p:ph type="title"/>
          </p:nvPr>
        </p:nvSpPr>
        <p:spPr>
          <a:xfrm>
            <a:off x="609601" y="685800"/>
            <a:ext cx="3262792" cy="4641112"/>
          </a:xfrm>
        </p:spPr>
        <p:txBody>
          <a:bodyPr anchor="t">
            <a:normAutofit/>
          </a:bodyPr>
          <a:lstStyle/>
          <a:p>
            <a:r>
              <a:rPr lang="en-US" sz="3700" dirty="0">
                <a:solidFill>
                  <a:srgbClr val="FFFFFF"/>
                </a:solidFill>
              </a:rPr>
              <a:t>What are the timeframes you should plan for requests to be met?</a:t>
            </a:r>
          </a:p>
        </p:txBody>
      </p:sp>
      <p:graphicFrame>
        <p:nvGraphicFramePr>
          <p:cNvPr id="5" name="Content Placeholder 2">
            <a:extLst>
              <a:ext uri="{FF2B5EF4-FFF2-40B4-BE49-F238E27FC236}">
                <a16:creationId xmlns:a16="http://schemas.microsoft.com/office/drawing/2014/main" id="{547DB428-47A0-ABA0-8593-34C80BB500AA}"/>
              </a:ext>
            </a:extLst>
          </p:cNvPr>
          <p:cNvGraphicFramePr>
            <a:graphicFrameLocks noGrp="1"/>
          </p:cNvGraphicFramePr>
          <p:nvPr>
            <p:ph idx="1"/>
            <p:extLst>
              <p:ext uri="{D42A27DB-BD31-4B8C-83A1-F6EECF244321}">
                <p14:modId xmlns:p14="http://schemas.microsoft.com/office/powerpoint/2010/main" val="2838794343"/>
              </p:ext>
            </p:extLst>
          </p:nvPr>
        </p:nvGraphicFramePr>
        <p:xfrm>
          <a:off x="5181600" y="685800"/>
          <a:ext cx="6400799" cy="5491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36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6AE74EBA-D2C0-48AE-BC45-68F2A5D40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B26DDCB-14E3-4156-835C-B9A6A4300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83B2AD-FDED-DC5A-6AFD-ACDAC5EAA0C7}"/>
              </a:ext>
            </a:extLst>
          </p:cNvPr>
          <p:cNvSpPr>
            <a:spLocks noGrp="1"/>
          </p:cNvSpPr>
          <p:nvPr>
            <p:ph type="title"/>
          </p:nvPr>
        </p:nvSpPr>
        <p:spPr>
          <a:xfrm>
            <a:off x="914400" y="591670"/>
            <a:ext cx="9914860" cy="1105648"/>
          </a:xfrm>
        </p:spPr>
        <p:txBody>
          <a:bodyPr>
            <a:normAutofit/>
          </a:bodyPr>
          <a:lstStyle/>
          <a:p>
            <a:pPr>
              <a:lnSpc>
                <a:spcPct val="90000"/>
              </a:lnSpc>
            </a:pPr>
            <a:r>
              <a:rPr lang="en-US" sz="3400">
                <a:solidFill>
                  <a:srgbClr val="FFFFFF"/>
                </a:solidFill>
              </a:rPr>
              <a:t>What is the number of Gold Volunteers required for a Chartered Club?</a:t>
            </a:r>
          </a:p>
        </p:txBody>
      </p:sp>
      <p:sp>
        <p:nvSpPr>
          <p:cNvPr id="51" name="Freeform: Shape 50">
            <a:extLst>
              <a:ext uri="{FF2B5EF4-FFF2-40B4-BE49-F238E27FC236}">
                <a16:creationId xmlns:a16="http://schemas.microsoft.com/office/drawing/2014/main" id="{83299DC6-FC4C-47A5-B9DE-DD3011E19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Shape 52">
            <a:extLst>
              <a:ext uri="{FF2B5EF4-FFF2-40B4-BE49-F238E27FC236}">
                <a16:creationId xmlns:a16="http://schemas.microsoft.com/office/drawing/2014/main" id="{A455CAC4-59BE-4CCB-9569-D2A1AAA3A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52750CBF-05B4-C716-0F46-C56BF2C037EE}"/>
              </a:ext>
            </a:extLst>
          </p:cNvPr>
          <p:cNvGraphicFramePr>
            <a:graphicFrameLocks noGrp="1"/>
          </p:cNvGraphicFramePr>
          <p:nvPr>
            <p:ph idx="1"/>
            <p:extLst>
              <p:ext uri="{D42A27DB-BD31-4B8C-83A1-F6EECF244321}">
                <p14:modId xmlns:p14="http://schemas.microsoft.com/office/powerpoint/2010/main" val="3506149976"/>
              </p:ext>
            </p:extLst>
          </p:nvPr>
        </p:nvGraphicFramePr>
        <p:xfrm>
          <a:off x="609600" y="2438401"/>
          <a:ext cx="10972800" cy="4048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5ACAB60-7A63-1AD1-BA08-2B750F0DCF90}"/>
              </a:ext>
            </a:extLst>
          </p:cNvPr>
          <p:cNvSpPr txBox="1"/>
          <p:nvPr/>
        </p:nvSpPr>
        <p:spPr>
          <a:xfrm>
            <a:off x="8134350" y="5829300"/>
            <a:ext cx="3371850" cy="738664"/>
          </a:xfrm>
          <a:prstGeom prst="rect">
            <a:avLst/>
          </a:prstGeom>
          <a:noFill/>
        </p:spPr>
        <p:txBody>
          <a:bodyPr wrap="square" lIns="91440" tIns="45720" rIns="91440" bIns="45720" rtlCol="0" anchor="t">
            <a:spAutoFit/>
          </a:bodyPr>
          <a:lstStyle/>
          <a:p>
            <a:pPr algn="ctr"/>
            <a:r>
              <a:rPr lang="en-US" sz="1400"/>
              <a:t>*</a:t>
            </a:r>
            <a:r>
              <a:rPr lang="en-US" sz="1400" dirty="0"/>
              <a:t>If the second volunteer is not identified within 120 days, the club will be moved to inactive and then closed.</a:t>
            </a:r>
          </a:p>
        </p:txBody>
      </p:sp>
    </p:spTree>
    <p:extLst>
      <p:ext uri="{BB962C8B-B14F-4D97-AF65-F5344CB8AC3E}">
        <p14:creationId xmlns:p14="http://schemas.microsoft.com/office/powerpoint/2010/main" val="95741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2" name="Freeform: Shape 9">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33" name="Rectangle 11">
            <a:extLst>
              <a:ext uri="{FF2B5EF4-FFF2-40B4-BE49-F238E27FC236}">
                <a16:creationId xmlns:a16="http://schemas.microsoft.com/office/drawing/2014/main" id="{B5B09F67-0226-4836-9B22-AFF94EF63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13">
            <a:extLst>
              <a:ext uri="{FF2B5EF4-FFF2-40B4-BE49-F238E27FC236}">
                <a16:creationId xmlns:a16="http://schemas.microsoft.com/office/drawing/2014/main" id="{EF6D18FB-3D39-4747-9ED8-42C5DFAB8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1" y="1"/>
            <a:ext cx="5199156" cy="6857999"/>
          </a:xfrm>
          <a:custGeom>
            <a:avLst/>
            <a:gdLst>
              <a:gd name="connsiteX0" fmla="*/ 0 w 5199156"/>
              <a:gd name="connsiteY0" fmla="*/ 0 h 6857999"/>
              <a:gd name="connsiteX1" fmla="*/ 5199156 w 5199156"/>
              <a:gd name="connsiteY1" fmla="*/ 0 h 6857999"/>
              <a:gd name="connsiteX2" fmla="*/ 5199156 w 5199156"/>
              <a:gd name="connsiteY2" fmla="*/ 4404241 h 6857999"/>
              <a:gd name="connsiteX3" fmla="*/ 2996280 w 5199156"/>
              <a:gd name="connsiteY3" fmla="*/ 6845331 h 6857999"/>
              <a:gd name="connsiteX4" fmla="*/ 2762435 w 5199156"/>
              <a:gd name="connsiteY4" fmla="*/ 6857139 h 6857999"/>
              <a:gd name="connsiteX5" fmla="*/ 2762435 w 5199156"/>
              <a:gd name="connsiteY5" fmla="*/ 6857999 h 6857999"/>
              <a:gd name="connsiteX6" fmla="*/ 2745398 w 5199156"/>
              <a:gd name="connsiteY6" fmla="*/ 6857999 h 6857999"/>
              <a:gd name="connsiteX7" fmla="*/ 0 w 5199156"/>
              <a:gd name="connsiteY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9156" h="6857999">
                <a:moveTo>
                  <a:pt x="0" y="0"/>
                </a:moveTo>
                <a:lnTo>
                  <a:pt x="5199156" y="0"/>
                </a:lnTo>
                <a:lnTo>
                  <a:pt x="5199156" y="4404241"/>
                </a:lnTo>
                <a:cubicBezTo>
                  <a:pt x="5199156" y="5674715"/>
                  <a:pt x="4233603" y="6719673"/>
                  <a:pt x="2996280" y="6845331"/>
                </a:cubicBezTo>
                <a:lnTo>
                  <a:pt x="2762435" y="6857139"/>
                </a:lnTo>
                <a:lnTo>
                  <a:pt x="2762435" y="6857999"/>
                </a:lnTo>
                <a:lnTo>
                  <a:pt x="2745398" y="6857999"/>
                </a:lnTo>
                <a:lnTo>
                  <a:pt x="0" y="685799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15">
            <a:extLst>
              <a:ext uri="{FF2B5EF4-FFF2-40B4-BE49-F238E27FC236}">
                <a16:creationId xmlns:a16="http://schemas.microsoft.com/office/drawing/2014/main" id="{EDCDD4D4-ADBD-45B9-944B-E77CC2584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5834" y="-39394"/>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E8B31BF-533E-A000-9BC7-18B1728F2F29}"/>
              </a:ext>
            </a:extLst>
          </p:cNvPr>
          <p:cNvSpPr>
            <a:spLocks noGrp="1"/>
          </p:cNvSpPr>
          <p:nvPr>
            <p:ph type="title"/>
          </p:nvPr>
        </p:nvSpPr>
        <p:spPr>
          <a:xfrm>
            <a:off x="914400" y="1122362"/>
            <a:ext cx="3814549" cy="3354104"/>
          </a:xfrm>
        </p:spPr>
        <p:txBody>
          <a:bodyPr vert="horz" lIns="91440" tIns="45720" rIns="91440" bIns="45720" rtlCol="0" anchor="b">
            <a:normAutofit/>
          </a:bodyPr>
          <a:lstStyle/>
          <a:p>
            <a:r>
              <a:rPr lang="en-US" sz="4400" dirty="0">
                <a:solidFill>
                  <a:srgbClr val="FFFFFF"/>
                </a:solidFill>
              </a:rPr>
              <a:t>Questions?</a:t>
            </a:r>
          </a:p>
        </p:txBody>
      </p:sp>
      <p:sp>
        <p:nvSpPr>
          <p:cNvPr id="3" name="Content Placeholder 2">
            <a:extLst>
              <a:ext uri="{FF2B5EF4-FFF2-40B4-BE49-F238E27FC236}">
                <a16:creationId xmlns:a16="http://schemas.microsoft.com/office/drawing/2014/main" id="{75588779-20C2-44DF-8052-99097625D1D9}"/>
              </a:ext>
            </a:extLst>
          </p:cNvPr>
          <p:cNvSpPr>
            <a:spLocks noGrp="1"/>
          </p:cNvSpPr>
          <p:nvPr>
            <p:ph idx="1"/>
          </p:nvPr>
        </p:nvSpPr>
        <p:spPr>
          <a:xfrm>
            <a:off x="914400" y="4633415"/>
            <a:ext cx="3352800" cy="1102223"/>
          </a:xfrm>
        </p:spPr>
        <p:txBody>
          <a:bodyPr vert="horz" lIns="91440" tIns="45720" rIns="91440" bIns="45720" rtlCol="0">
            <a:normAutofit/>
          </a:bodyPr>
          <a:lstStyle/>
          <a:p>
            <a:pPr marL="0" indent="0">
              <a:buNone/>
            </a:pPr>
            <a:r>
              <a:rPr lang="en-US" sz="1400" b="1" cap="all" spc="300" dirty="0">
                <a:solidFill>
                  <a:srgbClr val="FFFFFF"/>
                </a:solidFill>
              </a:rPr>
              <a:t>Feel free to reach out to me at </a:t>
            </a:r>
            <a:r>
              <a:rPr lang="en-US" sz="1400" b="1" cap="all" spc="300" dirty="0">
                <a:solidFill>
                  <a:schemeClr val="accent3"/>
                </a:solidFill>
                <a:hlinkClick r:id="rId2">
                  <a:extLst>
                    <a:ext uri="{A12FA001-AC4F-418D-AE19-62706E023703}">
                      <ahyp:hlinkClr xmlns:ahyp="http://schemas.microsoft.com/office/drawing/2018/hyperlinkcolor" val="tx"/>
                    </a:ext>
                  </a:extLst>
                </a:hlinkClick>
              </a:rPr>
              <a:t>munnd@msu.edu</a:t>
            </a:r>
            <a:r>
              <a:rPr lang="en-US" sz="1400" b="1" cap="all" spc="300" dirty="0">
                <a:solidFill>
                  <a:schemeClr val="accent3"/>
                </a:solidFill>
              </a:rPr>
              <a:t> </a:t>
            </a:r>
            <a:r>
              <a:rPr lang="en-US" sz="1400" b="1" cap="all" spc="300" dirty="0">
                <a:solidFill>
                  <a:srgbClr val="FFFFFF"/>
                </a:solidFill>
              </a:rPr>
              <a:t>or by phone at 989-345-0692</a:t>
            </a:r>
          </a:p>
        </p:txBody>
      </p:sp>
      <p:pic>
        <p:nvPicPr>
          <p:cNvPr id="36" name="Graphic 6" descr="Email">
            <a:extLst>
              <a:ext uri="{FF2B5EF4-FFF2-40B4-BE49-F238E27FC236}">
                <a16:creationId xmlns:a16="http://schemas.microsoft.com/office/drawing/2014/main" id="{63250D6B-BCAE-631F-5FF3-46053CA668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94526" y="685800"/>
            <a:ext cx="5486400" cy="5486400"/>
          </a:xfrm>
          <a:prstGeom prst="rect">
            <a:avLst/>
          </a:prstGeom>
        </p:spPr>
      </p:pic>
    </p:spTree>
    <p:extLst>
      <p:ext uri="{BB962C8B-B14F-4D97-AF65-F5344CB8AC3E}">
        <p14:creationId xmlns:p14="http://schemas.microsoft.com/office/powerpoint/2010/main" val="2564931691"/>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emplate>Mod overlay</Template>
  <TotalTime>572</TotalTime>
  <Words>837</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Nova Light</vt:lpstr>
      <vt:lpstr>Elephant</vt:lpstr>
      <vt:lpstr>ModOverlayVTI</vt:lpstr>
      <vt:lpstr>4-H Online    Club Management Frequently Asked Questions</vt:lpstr>
      <vt:lpstr>General Process for Club Management</vt:lpstr>
      <vt:lpstr>Who can edit information in 4-H Online?</vt:lpstr>
      <vt:lpstr>Who are the club management contacts?</vt:lpstr>
      <vt:lpstr>What are the timeframes you should plan for requests to be met?</vt:lpstr>
      <vt:lpstr>What is the number of Gold Volunteers required for a Chartered Club?</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4-H Online Questions</dc:title>
  <dc:creator>Munn, Dorothy</dc:creator>
  <cp:lastModifiedBy>Krueger, Shelly</cp:lastModifiedBy>
  <cp:revision>5</cp:revision>
  <cp:lastPrinted>2023-10-03T13:59:10Z</cp:lastPrinted>
  <dcterms:created xsi:type="dcterms:W3CDTF">2023-09-28T16:37:42Z</dcterms:created>
  <dcterms:modified xsi:type="dcterms:W3CDTF">2023-10-03T18:27:16Z</dcterms:modified>
</cp:coreProperties>
</file>